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3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4.png" ContentType="image/png"/>
  <Override PartName="/ppt/media/image37.jpeg" ContentType="image/jpeg"/>
  <Override PartName="/ppt/media/image20.png" ContentType="image/png"/>
  <Override PartName="/ppt/media/image30.png" ContentType="image/png"/>
  <Override PartName="/ppt/media/image13.png" ContentType="image/png"/>
  <Override PartName="/ppt/media/image1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38.png" ContentType="image/png"/>
  <Override PartName="/ppt/media/image8.jpeg" ContentType="image/jpeg"/>
  <Override PartName="/ppt/media/image26.png" ContentType="image/png"/>
  <Override PartName="/ppt/media/image35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27.png" ContentType="image/png"/>
  <Override PartName="/ppt/media/image66.png" ContentType="image/png"/>
  <Override PartName="/ppt/media/image67.png" ContentType="image/png"/>
  <Override PartName="/ppt/media/image85.png" ContentType="image/png"/>
  <Override PartName="/ppt/media/image73.png" ContentType="image/png"/>
  <Override PartName="/ppt/media/image79.png" ContentType="image/png"/>
  <Override PartName="/ppt/media/image84.jpeg" ContentType="image/jpeg"/>
  <Override PartName="/ppt/media/image78.png" ContentType="image/png"/>
  <Override PartName="/ppt/media/image76.png" ContentType="image/png"/>
  <Override PartName="/ppt/media/image65.png" ContentType="image/png"/>
  <Override PartName="/ppt/media/image80.jpeg" ContentType="image/jpeg"/>
  <Override PartName="/ppt/media/image75.png" ContentType="image/png"/>
  <Override PartName="/ppt/media/image74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64.png" ContentType="image/png"/>
  <Override PartName="/ppt/media/image77.jpeg" ContentType="image/jpe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57.png" ContentType="image/png"/>
  <Override PartName="/ppt/media/image81.png" ContentType="image/png"/>
  <Override PartName="/ppt/media/image16.png" ContentType="image/png"/>
  <Override PartName="/ppt/media/image24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40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12.png" ContentType="image/png"/>
  <Override PartName="/ppt/media/image49.png" ContentType="image/png"/>
  <Override PartName="/ppt/media/image82.png" ContentType="image/png"/>
  <Override PartName="/ppt/media/image17.png" ContentType="image/png"/>
  <Override PartName="/ppt/media/image5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x="9144000" cy="5143500"/>
  <p:notesSz cx="9144000" cy="51435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12F30AF-A0DA-40B8-900B-23F9D27BD95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1B18E9D-B7D0-47D5-B51A-8C127921C3FF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BCBA95F-3E83-442F-9D3E-F538B5D3B6B7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E75C53C-C9DA-4BAF-A7BD-C5A12E7D769F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9A3F60A-FA3C-4870-BBC9-30DA78935014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6E4C90A-F22A-4219-93D2-8C1D71AB595F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2A9C324-0C9A-42E6-841C-F711EB9011C1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9229B11-8CB5-445C-A498-6824FD60D41E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BEFE9A2-4EA5-4225-A082-8B6360B53FA0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A21685A-6D6D-428C-99BB-7FD58E3DD4F3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6F86A42-3A36-4579-816D-99882B04CFD5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69753BF-1F9F-48C3-B6C4-60AA72FF2565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4618EA8-C4F1-4B73-8CD0-B2A779D69EAA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082360" y="4804920"/>
            <a:ext cx="790920" cy="1908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082360" y="4804920"/>
            <a:ext cx="790920" cy="1908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 hidden="1"/>
          <p:cNvSpPr/>
          <p:nvPr/>
        </p:nvSpPr>
        <p:spPr>
          <a:xfrm>
            <a:off x="8082360" y="4804920"/>
            <a:ext cx="790920" cy="1908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2"/>
          <p:cNvSpPr/>
          <p:nvPr/>
        </p:nvSpPr>
        <p:spPr>
          <a:xfrm>
            <a:off x="1440" y="0"/>
            <a:ext cx="9140040" cy="41076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0" y="0"/>
            <a:ext cx="4174920" cy="514224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4"/>
          <p:cNvSpPr/>
          <p:nvPr/>
        </p:nvSpPr>
        <p:spPr>
          <a:xfrm>
            <a:off x="8192880" y="4326120"/>
            <a:ext cx="721440" cy="6030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 hidden="1"/>
          <p:cNvSpPr/>
          <p:nvPr/>
        </p:nvSpPr>
        <p:spPr>
          <a:xfrm>
            <a:off x="8082360" y="4804920"/>
            <a:ext cx="790920" cy="1908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"/>
          <p:cNvSpPr/>
          <p:nvPr/>
        </p:nvSpPr>
        <p:spPr>
          <a:xfrm>
            <a:off x="1440" y="0"/>
            <a:ext cx="9140040" cy="41076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0" y="0"/>
            <a:ext cx="4174920" cy="514224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8192880" y="4326120"/>
            <a:ext cx="721440" cy="6030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28200" y="1369080"/>
            <a:ext cx="7886520" cy="326340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dt"/>
          </p:nvPr>
        </p:nvSpPr>
        <p:spPr>
          <a:xfrm>
            <a:off x="628200" y="476748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86331A7-1618-44BC-80BF-C915190A1CE6}" type="datetime">
              <a:rPr b="0" lang="sv-SE" sz="1200" spc="-1" strike="noStrike">
                <a:solidFill>
                  <a:srgbClr val="8b8b8b"/>
                </a:solidFill>
                <a:latin typeface="Calibri"/>
              </a:rPr>
              <a:t>2022-03-12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ftr"/>
          </p:nvPr>
        </p:nvSpPr>
        <p:spPr>
          <a:xfrm>
            <a:off x="3028680" y="476748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sldNum"/>
          </p:nvPr>
        </p:nvSpPr>
        <p:spPr>
          <a:xfrm>
            <a:off x="6457680" y="476748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05647D3-5F1A-43C2-8BAD-E5F51C5E470B}" type="slidenum">
              <a:rPr b="0" lang="sv-SE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slideLayout" Target="../slideLayouts/slideLayout13.xml"/><Relationship Id="rId2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440" y="0"/>
            <a:ext cx="9140040" cy="5142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-32760" y="0"/>
            <a:ext cx="4174920" cy="5142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"/>
          <p:cNvSpPr/>
          <p:nvPr/>
        </p:nvSpPr>
        <p:spPr>
          <a:xfrm>
            <a:off x="7640640" y="3860640"/>
            <a:ext cx="1273680" cy="10681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4"/>
          <p:cNvSpPr/>
          <p:nvPr/>
        </p:nvSpPr>
        <p:spPr>
          <a:xfrm>
            <a:off x="457200" y="839880"/>
            <a:ext cx="502812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Docker Components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457200" y="4095720"/>
            <a:ext cx="5713920" cy="3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Picture 6" descr="https://azure.microsoft.com/svghandler/container-registry/?width=600&amp;height=315"/>
          <p:cNvPicPr/>
          <p:nvPr/>
        </p:nvPicPr>
        <p:blipFill>
          <a:blip r:embed="rId4"/>
          <a:stretch/>
        </p:blipFill>
        <p:spPr>
          <a:xfrm>
            <a:off x="4379760" y="665640"/>
            <a:ext cx="4558320" cy="2392560"/>
          </a:xfrm>
          <a:prstGeom prst="rect">
            <a:avLst/>
          </a:prstGeom>
          <a:ln>
            <a:noFill/>
          </a:ln>
        </p:spPr>
      </p:pic>
      <p:sp>
        <p:nvSpPr>
          <p:cNvPr id="253" name="CustomShape 6"/>
          <p:cNvSpPr/>
          <p:nvPr/>
        </p:nvSpPr>
        <p:spPr>
          <a:xfrm>
            <a:off x="457200" y="4552920"/>
            <a:ext cx="358092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79560" y="456840"/>
            <a:ext cx="8881560" cy="393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548640" y="91440"/>
            <a:ext cx="7191720" cy="487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457200" y="91440"/>
            <a:ext cx="7223760" cy="484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548640" y="51480"/>
            <a:ext cx="7315200" cy="497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12240" y="1070640"/>
            <a:ext cx="9143640" cy="300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471600" y="91440"/>
            <a:ext cx="7666560" cy="504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640080" y="91440"/>
            <a:ext cx="7132320" cy="495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548640" y="91440"/>
            <a:ext cx="7406640" cy="501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640080" y="158400"/>
            <a:ext cx="6858000" cy="496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182880" y="91440"/>
            <a:ext cx="8321040" cy="483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91440" y="42840"/>
            <a:ext cx="8148600" cy="484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000" spc="-1" strike="noStrike">
                <a:latin typeface="Arial"/>
              </a:rPr>
              <a:t>Docker can build images automatically by reading the instructions from a Dockerfile.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A Dockerfile is a text document that contains all the commands a user could call on the command line to assemble an image. 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Dockerfile:Dockerfile is a simple text file that consists of instructions to build Docker images.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Mentioned below is the syntax of a Dockerfile: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Syntax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# comments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command argument argument1...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Example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# Print "Get Certified. Get Ahead"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Run echo "Get Certified. Get Ahead"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Arial"/>
              </a:rPr>
              <a:t>Now, let's have a look at how to build a Docker image using a dockerfile.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457200" y="68760"/>
            <a:ext cx="7498080" cy="489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548640" y="91440"/>
            <a:ext cx="7863840" cy="480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824760" y="129240"/>
            <a:ext cx="7039080" cy="496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71000" y="598680"/>
            <a:ext cx="8790120" cy="388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01680" y="284760"/>
            <a:ext cx="7070760" cy="87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Each Dockerfile </a:t>
            </a:r>
            <a:r>
              <a:rPr b="0" lang="es-ES" sz="2850" spc="4" strike="noStrike">
                <a:solidFill>
                  <a:srgbClr val="1aaaf7"/>
                </a:solidFill>
                <a:latin typeface="Arial"/>
                <a:ea typeface="DejaVu Sans"/>
              </a:rPr>
              <a:t>Command </a:t>
            </a: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Creates </a:t>
            </a:r>
            <a:r>
              <a:rPr b="0" lang="es-ES" sz="2850" spc="4" strike="noStrike">
                <a:solidFill>
                  <a:srgbClr val="1aaaf7"/>
                </a:solidFill>
                <a:latin typeface="Arial"/>
                <a:ea typeface="DejaVu Sans"/>
              </a:rPr>
              <a:t>a</a:t>
            </a:r>
            <a:r>
              <a:rPr b="0" lang="es-ES" sz="2850" spc="-66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Layer</a:t>
            </a:r>
            <a:endParaRPr b="0" lang="en-US" sz="285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449840" y="3936600"/>
            <a:ext cx="143640" cy="57672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74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1487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3"/>
          <p:cNvSpPr/>
          <p:nvPr/>
        </p:nvSpPr>
        <p:spPr>
          <a:xfrm>
            <a:off x="1578600" y="3936600"/>
            <a:ext cx="6014880" cy="143640"/>
          </a:xfrm>
          <a:custGeom>
            <a:avLst/>
            <a:gdLst/>
            <a:ahLst/>
            <a:rect l="l" t="t" r="r" b="b"/>
            <a:pathLst>
              <a:path w="6015990" h="144779">
                <a:moveTo>
                  <a:pt x="5871398" y="144374"/>
                </a:moveTo>
                <a:lnTo>
                  <a:pt x="0" y="144374"/>
                </a:lnTo>
                <a:lnTo>
                  <a:pt x="144379" y="0"/>
                </a:lnTo>
                <a:lnTo>
                  <a:pt x="6015773" y="0"/>
                </a:lnTo>
                <a:lnTo>
                  <a:pt x="5871398" y="144374"/>
                </a:lnTo>
                <a:close/>
              </a:path>
            </a:pathLst>
          </a:custGeom>
          <a:solidFill>
            <a:srgbClr val="46ba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>
            <a:off x="1578600" y="3936600"/>
            <a:ext cx="6014880" cy="57672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74"/>
                </a:moveTo>
                <a:lnTo>
                  <a:pt x="144379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74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"/>
          <p:cNvSpPr/>
          <p:nvPr/>
        </p:nvSpPr>
        <p:spPr>
          <a:xfrm>
            <a:off x="1578600" y="3936600"/>
            <a:ext cx="6014880" cy="143640"/>
          </a:xfrm>
          <a:custGeom>
            <a:avLst/>
            <a:gdLst/>
            <a:ahLst/>
            <a:rect l="l" t="t" r="r" b="b"/>
            <a:pathLst>
              <a:path w="6015990" h="144779">
                <a:moveTo>
                  <a:pt x="0" y="144374"/>
                </a:moveTo>
                <a:lnTo>
                  <a:pt x="5871398" y="144374"/>
                </a:lnTo>
                <a:lnTo>
                  <a:pt x="6015772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6"/>
          <p:cNvSpPr/>
          <p:nvPr/>
        </p:nvSpPr>
        <p:spPr>
          <a:xfrm>
            <a:off x="7449840" y="4080960"/>
            <a:ext cx="360" cy="432720"/>
          </a:xfrm>
          <a:custGeom>
            <a:avLst/>
            <a:gdLst/>
            <a:ahLst/>
            <a:rect l="l" t="t" r="r" b="b"/>
            <a:pathLst>
              <a:path w="0" h="433704">
                <a:moveTo>
                  <a:pt x="0" y="0"/>
                </a:moveTo>
                <a:lnTo>
                  <a:pt x="0" y="433149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7"/>
          <p:cNvSpPr/>
          <p:nvPr/>
        </p:nvSpPr>
        <p:spPr>
          <a:xfrm>
            <a:off x="1578600" y="4080960"/>
            <a:ext cx="5870880" cy="366840"/>
          </a:xfrm>
          <a:prstGeom prst="rect">
            <a:avLst/>
          </a:prstGeom>
          <a:solidFill>
            <a:srgbClr val="1aaaf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2880" bIns="0">
            <a:spAutoFit/>
          </a:bodyPr>
          <a:p>
            <a:pPr algn="ctr">
              <a:lnSpc>
                <a:spcPct val="100000"/>
              </a:lnSpc>
              <a:spcBef>
                <a:spcPts val="731"/>
              </a:spcBef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CustomShape 8"/>
          <p:cNvSpPr/>
          <p:nvPr/>
        </p:nvSpPr>
        <p:spPr>
          <a:xfrm>
            <a:off x="7449840" y="3463200"/>
            <a:ext cx="143640" cy="57672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74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9"/>
          <p:cNvSpPr/>
          <p:nvPr/>
        </p:nvSpPr>
        <p:spPr>
          <a:xfrm>
            <a:off x="1578600" y="3463200"/>
            <a:ext cx="6014880" cy="143640"/>
          </a:xfrm>
          <a:custGeom>
            <a:avLst/>
            <a:gdLst/>
            <a:ahLst/>
            <a:rect l="l" t="t" r="r" b="b"/>
            <a:pathLst>
              <a:path w="6015990" h="144779">
                <a:moveTo>
                  <a:pt x="5871398" y="144374"/>
                </a:moveTo>
                <a:lnTo>
                  <a:pt x="0" y="144374"/>
                </a:lnTo>
                <a:lnTo>
                  <a:pt x="144379" y="0"/>
                </a:lnTo>
                <a:lnTo>
                  <a:pt x="6015773" y="0"/>
                </a:lnTo>
                <a:lnTo>
                  <a:pt x="5871398" y="144374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0"/>
          <p:cNvSpPr/>
          <p:nvPr/>
        </p:nvSpPr>
        <p:spPr>
          <a:xfrm>
            <a:off x="1578600" y="3463200"/>
            <a:ext cx="6014880" cy="57672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74"/>
                </a:moveTo>
                <a:lnTo>
                  <a:pt x="144379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74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1"/>
          <p:cNvSpPr/>
          <p:nvPr/>
        </p:nvSpPr>
        <p:spPr>
          <a:xfrm>
            <a:off x="1578600" y="3463200"/>
            <a:ext cx="6014880" cy="143640"/>
          </a:xfrm>
          <a:custGeom>
            <a:avLst/>
            <a:gdLst/>
            <a:ahLst/>
            <a:rect l="l" t="t" r="r" b="b"/>
            <a:pathLst>
              <a:path w="6015990" h="144779">
                <a:moveTo>
                  <a:pt x="0" y="144374"/>
                </a:moveTo>
                <a:lnTo>
                  <a:pt x="5871398" y="144374"/>
                </a:lnTo>
                <a:lnTo>
                  <a:pt x="6015772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2"/>
          <p:cNvSpPr/>
          <p:nvPr/>
        </p:nvSpPr>
        <p:spPr>
          <a:xfrm>
            <a:off x="7449840" y="3607560"/>
            <a:ext cx="360" cy="432720"/>
          </a:xfrm>
          <a:custGeom>
            <a:avLst/>
            <a:gdLst/>
            <a:ahLst/>
            <a:rect l="l" t="t" r="r" b="b"/>
            <a:pathLst>
              <a:path w="0" h="433704">
                <a:moveTo>
                  <a:pt x="0" y="0"/>
                </a:moveTo>
                <a:lnTo>
                  <a:pt x="0" y="433149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3"/>
          <p:cNvSpPr/>
          <p:nvPr/>
        </p:nvSpPr>
        <p:spPr>
          <a:xfrm>
            <a:off x="7449840" y="2989800"/>
            <a:ext cx="143640" cy="57672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99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4"/>
          <p:cNvSpPr/>
          <p:nvPr/>
        </p:nvSpPr>
        <p:spPr>
          <a:xfrm>
            <a:off x="1578600" y="2989800"/>
            <a:ext cx="6014880" cy="14364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5871398" y="144399"/>
                </a:moveTo>
                <a:lnTo>
                  <a:pt x="0" y="14439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99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5"/>
          <p:cNvSpPr/>
          <p:nvPr/>
        </p:nvSpPr>
        <p:spPr>
          <a:xfrm>
            <a:off x="1578600" y="2989800"/>
            <a:ext cx="6014880" cy="57672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9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99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6"/>
          <p:cNvSpPr/>
          <p:nvPr/>
        </p:nvSpPr>
        <p:spPr>
          <a:xfrm>
            <a:off x="1578600" y="2989800"/>
            <a:ext cx="6014880" cy="14364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0" y="144399"/>
                </a:moveTo>
                <a:lnTo>
                  <a:pt x="5871398" y="144399"/>
                </a:lnTo>
                <a:lnTo>
                  <a:pt x="6015772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7"/>
          <p:cNvSpPr/>
          <p:nvPr/>
        </p:nvSpPr>
        <p:spPr>
          <a:xfrm>
            <a:off x="7449840" y="3134160"/>
            <a:ext cx="360" cy="432720"/>
          </a:xfrm>
          <a:custGeom>
            <a:avLst/>
            <a:gdLst/>
            <a:ahLst/>
            <a:rect l="l" t="t" r="r" b="b"/>
            <a:pathLst>
              <a:path w="0" h="433704">
                <a:moveTo>
                  <a:pt x="0" y="0"/>
                </a:moveTo>
                <a:lnTo>
                  <a:pt x="0" y="433124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8"/>
          <p:cNvSpPr/>
          <p:nvPr/>
        </p:nvSpPr>
        <p:spPr>
          <a:xfrm>
            <a:off x="7449840" y="2514240"/>
            <a:ext cx="143640" cy="57672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99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9"/>
          <p:cNvSpPr/>
          <p:nvPr/>
        </p:nvSpPr>
        <p:spPr>
          <a:xfrm>
            <a:off x="1578600" y="2514240"/>
            <a:ext cx="6014880" cy="14364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5871398" y="144399"/>
                </a:moveTo>
                <a:lnTo>
                  <a:pt x="0" y="14439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99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20"/>
          <p:cNvSpPr/>
          <p:nvPr/>
        </p:nvSpPr>
        <p:spPr>
          <a:xfrm>
            <a:off x="1578600" y="2514240"/>
            <a:ext cx="6014880" cy="57672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9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99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1"/>
          <p:cNvSpPr/>
          <p:nvPr/>
        </p:nvSpPr>
        <p:spPr>
          <a:xfrm>
            <a:off x="1578600" y="2514240"/>
            <a:ext cx="6014880" cy="14364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0" y="144399"/>
                </a:moveTo>
                <a:lnTo>
                  <a:pt x="5871398" y="144399"/>
                </a:lnTo>
                <a:lnTo>
                  <a:pt x="6015772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2"/>
          <p:cNvSpPr/>
          <p:nvPr/>
        </p:nvSpPr>
        <p:spPr>
          <a:xfrm>
            <a:off x="7449840" y="2658600"/>
            <a:ext cx="360" cy="432720"/>
          </a:xfrm>
          <a:custGeom>
            <a:avLst/>
            <a:gdLst/>
            <a:ahLst/>
            <a:rect l="l" t="t" r="r" b="b"/>
            <a:pathLst>
              <a:path w="0" h="433705">
                <a:moveTo>
                  <a:pt x="0" y="0"/>
                </a:moveTo>
                <a:lnTo>
                  <a:pt x="0" y="433124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23"/>
          <p:cNvSpPr/>
          <p:nvPr/>
        </p:nvSpPr>
        <p:spPr>
          <a:xfrm>
            <a:off x="7449840" y="2038680"/>
            <a:ext cx="143640" cy="57672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6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24"/>
          <p:cNvSpPr/>
          <p:nvPr/>
        </p:nvSpPr>
        <p:spPr>
          <a:xfrm>
            <a:off x="1578600" y="2038680"/>
            <a:ext cx="6014880" cy="14364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5871398" y="144379"/>
                </a:moveTo>
                <a:lnTo>
                  <a:pt x="0" y="14437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79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5"/>
          <p:cNvSpPr/>
          <p:nvPr/>
        </p:nvSpPr>
        <p:spPr>
          <a:xfrm>
            <a:off x="1578600" y="2038680"/>
            <a:ext cx="6014880" cy="57672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7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36"/>
                </a:lnTo>
                <a:lnTo>
                  <a:pt x="5871398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26"/>
          <p:cNvSpPr/>
          <p:nvPr/>
        </p:nvSpPr>
        <p:spPr>
          <a:xfrm>
            <a:off x="1578600" y="2038680"/>
            <a:ext cx="6014880" cy="14364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0" y="144379"/>
                </a:moveTo>
                <a:lnTo>
                  <a:pt x="5871398" y="144379"/>
                </a:lnTo>
                <a:lnTo>
                  <a:pt x="6015772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7"/>
          <p:cNvSpPr/>
          <p:nvPr/>
        </p:nvSpPr>
        <p:spPr>
          <a:xfrm>
            <a:off x="7449840" y="2183040"/>
            <a:ext cx="360" cy="432720"/>
          </a:xfrm>
          <a:custGeom>
            <a:avLst/>
            <a:gdLst/>
            <a:ahLst/>
            <a:rect l="l" t="t" r="r" b="b"/>
            <a:pathLst>
              <a:path w="0"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8"/>
          <p:cNvSpPr/>
          <p:nvPr/>
        </p:nvSpPr>
        <p:spPr>
          <a:xfrm>
            <a:off x="7449840" y="1560600"/>
            <a:ext cx="143640" cy="57672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4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9"/>
          <p:cNvSpPr/>
          <p:nvPr/>
        </p:nvSpPr>
        <p:spPr>
          <a:xfrm>
            <a:off x="1578600" y="1560600"/>
            <a:ext cx="6014880" cy="14364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5871400" y="144379"/>
                </a:moveTo>
                <a:lnTo>
                  <a:pt x="0" y="144379"/>
                </a:lnTo>
                <a:lnTo>
                  <a:pt x="144379" y="0"/>
                </a:lnTo>
                <a:lnTo>
                  <a:pt x="6015775" y="0"/>
                </a:lnTo>
                <a:lnTo>
                  <a:pt x="5871400" y="144379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0"/>
          <p:cNvSpPr/>
          <p:nvPr/>
        </p:nvSpPr>
        <p:spPr>
          <a:xfrm>
            <a:off x="1578600" y="1560600"/>
            <a:ext cx="6014880" cy="57672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79"/>
                </a:moveTo>
                <a:lnTo>
                  <a:pt x="144379" y="0"/>
                </a:lnTo>
                <a:lnTo>
                  <a:pt x="6015775" y="0"/>
                </a:lnTo>
                <a:lnTo>
                  <a:pt x="6015775" y="433134"/>
                </a:lnTo>
                <a:lnTo>
                  <a:pt x="5871400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31"/>
          <p:cNvSpPr/>
          <p:nvPr/>
        </p:nvSpPr>
        <p:spPr>
          <a:xfrm>
            <a:off x="1578600" y="1560600"/>
            <a:ext cx="6014880" cy="14364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0" y="144379"/>
                </a:moveTo>
                <a:lnTo>
                  <a:pt x="5871400" y="144379"/>
                </a:lnTo>
                <a:lnTo>
                  <a:pt x="6015775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32"/>
          <p:cNvSpPr/>
          <p:nvPr/>
        </p:nvSpPr>
        <p:spPr>
          <a:xfrm>
            <a:off x="7449840" y="1704960"/>
            <a:ext cx="360" cy="432720"/>
          </a:xfrm>
          <a:custGeom>
            <a:avLst/>
            <a:gdLst/>
            <a:ahLst/>
            <a:rect l="l" t="t" r="r" b="b"/>
            <a:pathLst>
              <a:path w="0"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33"/>
          <p:cNvSpPr/>
          <p:nvPr/>
        </p:nvSpPr>
        <p:spPr>
          <a:xfrm>
            <a:off x="7449840" y="1075680"/>
            <a:ext cx="143640" cy="57672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6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34"/>
          <p:cNvSpPr/>
          <p:nvPr/>
        </p:nvSpPr>
        <p:spPr>
          <a:xfrm>
            <a:off x="1578600" y="1075680"/>
            <a:ext cx="6014880" cy="14364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5871400" y="144379"/>
                </a:moveTo>
                <a:lnTo>
                  <a:pt x="0" y="144379"/>
                </a:lnTo>
                <a:lnTo>
                  <a:pt x="144379" y="0"/>
                </a:lnTo>
                <a:lnTo>
                  <a:pt x="6015775" y="0"/>
                </a:lnTo>
                <a:lnTo>
                  <a:pt x="5871400" y="144379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35"/>
          <p:cNvSpPr/>
          <p:nvPr/>
        </p:nvSpPr>
        <p:spPr>
          <a:xfrm>
            <a:off x="1578600" y="1075680"/>
            <a:ext cx="6014880" cy="57672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79"/>
                </a:moveTo>
                <a:lnTo>
                  <a:pt x="144379" y="0"/>
                </a:lnTo>
                <a:lnTo>
                  <a:pt x="6015775" y="0"/>
                </a:lnTo>
                <a:lnTo>
                  <a:pt x="6015775" y="433136"/>
                </a:lnTo>
                <a:lnTo>
                  <a:pt x="5871400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36"/>
          <p:cNvSpPr/>
          <p:nvPr/>
        </p:nvSpPr>
        <p:spPr>
          <a:xfrm>
            <a:off x="1578600" y="1075680"/>
            <a:ext cx="6014880" cy="14364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0" y="144379"/>
                </a:moveTo>
                <a:lnTo>
                  <a:pt x="5871400" y="144379"/>
                </a:lnTo>
                <a:lnTo>
                  <a:pt x="6015775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7"/>
          <p:cNvSpPr/>
          <p:nvPr/>
        </p:nvSpPr>
        <p:spPr>
          <a:xfrm>
            <a:off x="7449840" y="1220040"/>
            <a:ext cx="360" cy="432720"/>
          </a:xfrm>
          <a:custGeom>
            <a:avLst/>
            <a:gdLst/>
            <a:ahLst/>
            <a:rect l="l" t="t" r="r" b="b"/>
            <a:pathLst>
              <a:path w="0"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8"/>
          <p:cNvSpPr/>
          <p:nvPr/>
        </p:nvSpPr>
        <p:spPr>
          <a:xfrm>
            <a:off x="1578600" y="3607560"/>
            <a:ext cx="5870880" cy="32472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760" bIns="0">
            <a:spAutoFit/>
          </a:bodyPr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4" name="CustomShape 39"/>
          <p:cNvSpPr/>
          <p:nvPr/>
        </p:nvSpPr>
        <p:spPr>
          <a:xfrm>
            <a:off x="289080" y="4823640"/>
            <a:ext cx="191160" cy="29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65FC63D9-D3CA-4D7C-A755-A6B017A8ADA4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5" name="CustomShape 40"/>
          <p:cNvSpPr/>
          <p:nvPr/>
        </p:nvSpPr>
        <p:spPr>
          <a:xfrm>
            <a:off x="1578600" y="3134160"/>
            <a:ext cx="5870880" cy="32292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960" bIns="0">
            <a:spAutoFit/>
          </a:bodyPr>
          <a:p>
            <a:pPr marL="1791360">
              <a:lnSpc>
                <a:spcPct val="100000"/>
              </a:lnSpc>
              <a:spcBef>
                <a:spcPts val="383"/>
              </a:spcBef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CustomShape 41"/>
          <p:cNvSpPr/>
          <p:nvPr/>
        </p:nvSpPr>
        <p:spPr>
          <a:xfrm>
            <a:off x="1578600" y="2658600"/>
            <a:ext cx="5870880" cy="32472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760" bIns="0">
            <a:spAutoFit/>
          </a:bodyPr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WORKDIR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" name="CustomShape 42"/>
          <p:cNvSpPr/>
          <p:nvPr/>
        </p:nvSpPr>
        <p:spPr>
          <a:xfrm>
            <a:off x="1578600" y="2183040"/>
            <a:ext cx="5870880" cy="33696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3000" bIns="0">
            <a:spAutoFit/>
          </a:bodyPr>
          <a:p>
            <a:pPr marL="1886760">
              <a:lnSpc>
                <a:spcPct val="100000"/>
              </a:lnSpc>
              <a:spcBef>
                <a:spcPts val="496"/>
              </a:spcBef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          </a:t>
            </a:r>
            <a:r>
              <a:rPr b="0" lang="es-ES" sz="1800" spc="-7" strike="noStrike">
                <a:solidFill>
                  <a:srgbClr val="17375e"/>
                </a:solidFill>
                <a:latin typeface="Arial"/>
                <a:ea typeface="DejaVu Sans"/>
              </a:rPr>
              <a:t>COPY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CustomShape 43"/>
          <p:cNvSpPr/>
          <p:nvPr/>
        </p:nvSpPr>
        <p:spPr>
          <a:xfrm>
            <a:off x="1578600" y="1704960"/>
            <a:ext cx="5870880" cy="32364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9680" bIns="0">
            <a:spAutoFit/>
          </a:bodyPr>
          <a:p>
            <a:pPr marL="1854720">
              <a:lnSpc>
                <a:spcPct val="100000"/>
              </a:lnSpc>
              <a:spcBef>
                <a:spcPts val="391"/>
              </a:spcBef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EXPOSE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9" name="CustomShape 44"/>
          <p:cNvSpPr/>
          <p:nvPr/>
        </p:nvSpPr>
        <p:spPr>
          <a:xfrm>
            <a:off x="1578600" y="1220040"/>
            <a:ext cx="5870880" cy="35784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>
            <a:spAutoFit/>
          </a:bodyPr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…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758880" y="1328400"/>
            <a:ext cx="7100640" cy="24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4000" spc="-12" strike="noStrike">
                <a:solidFill>
                  <a:srgbClr val="000000"/>
                </a:solidFill>
                <a:latin typeface="Arial"/>
                <a:ea typeface="DejaVu Sans"/>
              </a:rPr>
              <a:t>Section</a:t>
            </a:r>
            <a:r>
              <a:rPr b="0" lang="es-ES" sz="4000" spc="-2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000000"/>
                </a:solidFill>
                <a:latin typeface="Arial"/>
                <a:ea typeface="DejaVu Sans"/>
              </a:rPr>
              <a:t>2:</a:t>
            </a:r>
            <a:endParaRPr b="0" lang="en-US" sz="40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s-ES" sz="4000" spc="-12" strike="noStrike">
                <a:solidFill>
                  <a:srgbClr val="ffffff"/>
                </a:solidFill>
                <a:latin typeface="Arial"/>
                <a:ea typeface="DejaVu Sans"/>
              </a:rPr>
              <a:t>Anatomy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of </a:t>
            </a:r>
            <a:r>
              <a:rPr b="0" lang="es-ES" sz="4000" spc="-1" strike="noStrike">
                <a:solidFill>
                  <a:srgbClr val="ffffff"/>
                </a:solidFill>
                <a:latin typeface="Arial"/>
                <a:ea typeface="DejaVu Sans"/>
              </a:rPr>
              <a:t>a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Docker</a:t>
            </a:r>
            <a:r>
              <a:rPr b="0" lang="es-ES" sz="4000" spc="-97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Container  Docker</a:t>
            </a:r>
            <a:r>
              <a:rPr b="0" lang="es-ES" sz="4000" spc="-1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Volumes</a:t>
            </a:r>
            <a:endParaRPr b="0" lang="en-US" sz="40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s-ES" sz="4000" spc="-12" strike="noStrike">
                <a:solidFill>
                  <a:srgbClr val="ffffff"/>
                </a:solidFill>
                <a:latin typeface="Arial"/>
                <a:ea typeface="DejaVu Sans"/>
              </a:rPr>
              <a:t>Volume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Use</a:t>
            </a:r>
            <a:r>
              <a:rPr b="0" lang="es-ES" sz="4000" spc="-2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Cases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301680" y="330480"/>
            <a:ext cx="577044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3200" spc="-7" strike="noStrike">
                <a:solidFill>
                  <a:srgbClr val="1aaaf7"/>
                </a:solidFill>
                <a:latin typeface="Arial"/>
                <a:ea typeface="DejaVu Sans"/>
              </a:rPr>
              <a:t>Docker </a:t>
            </a:r>
            <a:r>
              <a:rPr b="0" lang="es-ES" sz="3200" spc="-12" strike="noStrike">
                <a:solidFill>
                  <a:srgbClr val="1aaaf7"/>
                </a:solidFill>
                <a:latin typeface="Arial"/>
                <a:ea typeface="DejaVu Sans"/>
              </a:rPr>
              <a:t>Image Pull: Pulls</a:t>
            </a:r>
            <a:r>
              <a:rPr b="0" lang="es-ES" sz="3200" spc="-75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3200" spc="-7" strike="noStrike">
                <a:solidFill>
                  <a:srgbClr val="1aaaf7"/>
                </a:solidFill>
                <a:latin typeface="Arial"/>
                <a:ea typeface="DejaVu Sans"/>
              </a:rPr>
              <a:t>Layers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289080" y="4823640"/>
            <a:ext cx="191160" cy="29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32A6B3E3-C133-4A2A-8255-574A8E9C03A7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323" name="Imagen 5" descr=""/>
          <p:cNvPicPr/>
          <p:nvPr/>
        </p:nvPicPr>
        <p:blipFill>
          <a:blip r:embed="rId1"/>
          <a:stretch/>
        </p:blipFill>
        <p:spPr>
          <a:xfrm>
            <a:off x="114480" y="1571040"/>
            <a:ext cx="8914320" cy="200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01680" y="284760"/>
            <a:ext cx="2703960" cy="87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Docker</a:t>
            </a:r>
            <a:r>
              <a:rPr b="0" lang="es-ES" sz="2850" spc="-72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Volumes</a:t>
            </a:r>
            <a:endParaRPr b="0" lang="en-US" sz="285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289080" y="4823640"/>
            <a:ext cx="191160" cy="29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283478C1-ED00-4F2A-9913-CEBC847C7697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422640" y="870120"/>
            <a:ext cx="806220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07000" indent="-193320">
              <a:lnSpc>
                <a:spcPct val="100000"/>
              </a:lnSpc>
              <a:spcBef>
                <a:spcPts val="99"/>
              </a:spcBef>
              <a:buClr>
                <a:srgbClr val="1aaaf7"/>
              </a:buClr>
              <a:buFont typeface="Symbol"/>
              <a:buChar char=""/>
              <a:tabLst>
                <a:tab algn="l" pos="207720"/>
              </a:tabLst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Volumes mount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a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directory on the host into the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container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at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a specific</a:t>
            </a:r>
            <a:r>
              <a:rPr b="0" lang="es-ES" sz="1800" spc="-80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location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422640" y="1504800"/>
            <a:ext cx="6288480" cy="14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1360" bIns="0">
            <a:spAutoFit/>
          </a:bodyPr>
          <a:p>
            <a:pPr marL="207000" indent="-193320">
              <a:lnSpc>
                <a:spcPct val="100000"/>
              </a:lnSpc>
              <a:spcBef>
                <a:spcPts val="641"/>
              </a:spcBef>
              <a:buClr>
                <a:srgbClr val="1aaaf7"/>
              </a:buClr>
              <a:buFont typeface="Symbol"/>
              <a:buChar char=""/>
              <a:tabLst>
                <a:tab algn="l" pos="207720"/>
              </a:tabLst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Can be used to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share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(and persist) data between</a:t>
            </a:r>
            <a:r>
              <a:rPr b="0" lang="es-ES" sz="1800" spc="-72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containers</a:t>
            </a:r>
            <a:endParaRPr b="0" lang="en-US" sz="1800" spc="-1" strike="noStrike">
              <a:latin typeface="Arial"/>
            </a:endParaRPr>
          </a:p>
          <a:p>
            <a:pPr lvl="1" marL="492840" indent="-136080">
              <a:lnSpc>
                <a:spcPct val="100000"/>
              </a:lnSpc>
              <a:spcBef>
                <a:spcPts val="541"/>
              </a:spcBef>
              <a:buClr>
                <a:srgbClr val="1aaaf7"/>
              </a:buClr>
              <a:buFont typeface="Symbol"/>
              <a:buChar char=""/>
              <a:tabLst>
                <a:tab algn="l" pos="493560"/>
              </a:tabLst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Directory persists after the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container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is</a:t>
            </a:r>
            <a:r>
              <a:rPr b="0" lang="es-ES" sz="1800" spc="-32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deleted</a:t>
            </a:r>
            <a:endParaRPr b="0" lang="en-US" sz="1800" spc="-1" strike="noStrike">
              <a:latin typeface="Arial"/>
            </a:endParaRPr>
          </a:p>
          <a:p>
            <a:pPr lvl="2" marL="1178640" indent="-151200">
              <a:lnSpc>
                <a:spcPct val="100000"/>
              </a:lnSpc>
              <a:spcBef>
                <a:spcPts val="176"/>
              </a:spcBef>
              <a:buClr>
                <a:srgbClr val="1aaaf7"/>
              </a:buClr>
              <a:buFont typeface="Symbol"/>
              <a:buChar char=""/>
              <a:tabLst>
                <a:tab algn="l" pos="1179360"/>
              </a:tabLst>
            </a:pPr>
            <a:r>
              <a:rPr b="0" lang="es-ES" sz="1500" spc="-7" strike="noStrike">
                <a:solidFill>
                  <a:srgbClr val="244256"/>
                </a:solidFill>
                <a:latin typeface="Arial"/>
                <a:ea typeface="DejaVu Sans"/>
              </a:rPr>
              <a:t>Unless </a:t>
            </a:r>
            <a:r>
              <a:rPr b="0" lang="es-ES" sz="1500" spc="-1" strike="noStrike">
                <a:solidFill>
                  <a:srgbClr val="244256"/>
                </a:solidFill>
                <a:latin typeface="Arial"/>
                <a:ea typeface="DejaVu Sans"/>
              </a:rPr>
              <a:t>you </a:t>
            </a:r>
            <a:r>
              <a:rPr b="0" lang="es-ES" sz="1500" spc="-7" strike="noStrike">
                <a:solidFill>
                  <a:srgbClr val="244256"/>
                </a:solidFill>
                <a:latin typeface="Arial"/>
                <a:ea typeface="DejaVu Sans"/>
              </a:rPr>
              <a:t>explicitly delete</a:t>
            </a:r>
            <a:r>
              <a:rPr b="0" lang="es-ES" sz="1500" spc="-21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500" spc="-7" strike="noStrike">
                <a:solidFill>
                  <a:srgbClr val="244256"/>
                </a:solidFill>
                <a:latin typeface="Arial"/>
                <a:ea typeface="DejaVu Sans"/>
              </a:rPr>
              <a:t>it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tabLst>
                <a:tab algn="l" pos="1179360"/>
              </a:tabLst>
            </a:pPr>
            <a:endParaRPr b="0" lang="en-US" sz="1500" spc="-1" strike="noStrike">
              <a:latin typeface="Arial"/>
            </a:endParaRPr>
          </a:p>
          <a:p>
            <a:pPr marL="207000" indent="-193320">
              <a:lnSpc>
                <a:spcPct val="100000"/>
              </a:lnSpc>
              <a:buClr>
                <a:srgbClr val="1aaaf7"/>
              </a:buClr>
              <a:buFont typeface="Symbol"/>
              <a:buChar char=""/>
              <a:tabLst>
                <a:tab algn="l" pos="207720"/>
              </a:tabLst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Can be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created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in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a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Dockerfile or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via</a:t>
            </a:r>
            <a:r>
              <a:rPr b="0" lang="es-ES" sz="1800" spc="-32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CLI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301680" y="330480"/>
            <a:ext cx="336132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3200" spc="-12" strike="noStrike">
                <a:solidFill>
                  <a:srgbClr val="1aaaf7"/>
                </a:solidFill>
                <a:latin typeface="Arial"/>
                <a:ea typeface="DejaVu Sans"/>
              </a:rPr>
              <a:t>Why </a:t>
            </a:r>
            <a:r>
              <a:rPr b="0" lang="es-ES" sz="3200" spc="-7" strike="noStrike">
                <a:solidFill>
                  <a:srgbClr val="1aaaf7"/>
                </a:solidFill>
                <a:latin typeface="Arial"/>
                <a:ea typeface="DejaVu Sans"/>
              </a:rPr>
              <a:t>Use</a:t>
            </a:r>
            <a:r>
              <a:rPr b="0" lang="es-ES" sz="3200" spc="-86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3200" spc="-7" strike="noStrike">
                <a:solidFill>
                  <a:srgbClr val="1aaaf7"/>
                </a:solidFill>
                <a:latin typeface="Arial"/>
                <a:ea typeface="DejaVu Sans"/>
              </a:rPr>
              <a:t>Volumes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289080" y="4823640"/>
            <a:ext cx="191160" cy="29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9CF07D15-1495-4437-AC73-BED4EC8F3674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457920" y="1168920"/>
            <a:ext cx="8373960" cy="250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29400" indent="-315720">
              <a:lnSpc>
                <a:spcPct val="100000"/>
              </a:lnSpc>
              <a:spcBef>
                <a:spcPts val="99"/>
              </a:spcBef>
              <a:buClr>
                <a:srgbClr val="1aaaf7"/>
              </a:buClr>
              <a:buFont typeface="Symbol"/>
              <a:buChar char=""/>
              <a:tabLst>
                <a:tab algn="l" pos="329400"/>
                <a:tab algn="l" pos="330120"/>
              </a:tabLst>
            </a:pP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Mount local </a:t>
            </a:r>
            <a:r>
              <a:rPr b="0" lang="es-ES" sz="2000" spc="-1" strike="noStrike">
                <a:solidFill>
                  <a:srgbClr val="708391"/>
                </a:solidFill>
                <a:latin typeface="Arial"/>
                <a:ea typeface="DejaVu Sans"/>
              </a:rPr>
              <a:t>source code </a:t>
            </a: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into </a:t>
            </a:r>
            <a:r>
              <a:rPr b="0" lang="es-ES" sz="2000" spc="-1" strike="noStrike">
                <a:solidFill>
                  <a:srgbClr val="708391"/>
                </a:solidFill>
                <a:latin typeface="Arial"/>
                <a:ea typeface="DejaVu Sans"/>
              </a:rPr>
              <a:t>a </a:t>
            </a: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running</a:t>
            </a:r>
            <a:r>
              <a:rPr b="0" lang="es-ES" sz="2000" spc="-35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000" spc="-1" strike="noStrike">
                <a:solidFill>
                  <a:srgbClr val="708391"/>
                </a:solidFill>
                <a:latin typeface="Arial"/>
                <a:ea typeface="DejaVu Sans"/>
              </a:rPr>
              <a:t>container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tabLst>
                <a:tab algn="l" pos="329400"/>
                <a:tab algn="l" pos="330120"/>
              </a:tabLst>
            </a:pPr>
            <a:endParaRPr b="0" lang="en-US" sz="2000" spc="-1" strike="noStrike">
              <a:latin typeface="Arial"/>
            </a:endParaRPr>
          </a:p>
          <a:p>
            <a:pPr marL="329400">
              <a:lnSpc>
                <a:spcPts val="2171"/>
              </a:lnSpc>
              <a:spcBef>
                <a:spcPts val="6"/>
              </a:spcBef>
              <a:tabLst>
                <a:tab algn="l" pos="329400"/>
                <a:tab algn="l" pos="330120"/>
              </a:tabLst>
            </a:pPr>
            <a:r>
              <a:rPr b="0" lang="es-ES" sz="2000" spc="-7" strike="noStrike">
                <a:solidFill>
                  <a:srgbClr val="708391"/>
                </a:solidFill>
                <a:latin typeface="Consolas"/>
                <a:ea typeface="DejaVu Sans"/>
              </a:rPr>
              <a:t>docker container run -v</a:t>
            </a:r>
            <a:r>
              <a:rPr b="0" lang="es-ES" sz="2000" spc="-86" strike="noStrike">
                <a:solidFill>
                  <a:srgbClr val="708391"/>
                </a:solidFill>
                <a:latin typeface="Consolas"/>
                <a:ea typeface="DejaVu Sans"/>
              </a:rPr>
              <a:t> </a:t>
            </a:r>
            <a:r>
              <a:rPr b="0" lang="es-ES" sz="2000" spc="-7" strike="noStrike">
                <a:solidFill>
                  <a:srgbClr val="708391"/>
                </a:solidFill>
                <a:latin typeface="Consolas"/>
                <a:ea typeface="DejaVu Sans"/>
              </a:rPr>
              <a:t>$(pwd):/usr/src/app/  myapp</a:t>
            </a:r>
            <a:endParaRPr b="0" lang="en-US" sz="2000" spc="-1" strike="noStrike">
              <a:latin typeface="Arial"/>
            </a:endParaRPr>
          </a:p>
          <a:p>
            <a:pPr marL="329400">
              <a:lnSpc>
                <a:spcPts val="2171"/>
              </a:lnSpc>
              <a:spcBef>
                <a:spcPts val="6"/>
              </a:spcBef>
              <a:tabLst>
                <a:tab algn="l" pos="329400"/>
                <a:tab algn="l" pos="330120"/>
              </a:tabLst>
            </a:pPr>
            <a:endParaRPr b="0" lang="en-US" sz="2000" spc="-1" strike="noStrike">
              <a:latin typeface="Arial"/>
            </a:endParaRPr>
          </a:p>
          <a:p>
            <a:pPr marL="329400" indent="-315720">
              <a:lnSpc>
                <a:spcPts val="2290"/>
              </a:lnSpc>
              <a:buClr>
                <a:srgbClr val="1aaaf7"/>
              </a:buClr>
              <a:buFont typeface="Arial"/>
              <a:buChar char="•"/>
              <a:tabLst>
                <a:tab algn="l" pos="329400"/>
                <a:tab algn="l" pos="330120"/>
              </a:tabLst>
            </a:pP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Improve</a:t>
            </a:r>
            <a:r>
              <a:rPr b="0" lang="es-ES" sz="2000" spc="-12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performance</a:t>
            </a:r>
            <a:endParaRPr b="0" lang="en-US" sz="2000" spc="-1" strike="noStrike">
              <a:latin typeface="Arial"/>
            </a:endParaRPr>
          </a:p>
          <a:p>
            <a:pPr marL="786600" indent="-361440">
              <a:lnSpc>
                <a:spcPts val="1950"/>
              </a:lnSpc>
              <a:spcBef>
                <a:spcPts val="136"/>
              </a:spcBef>
              <a:tabLst>
                <a:tab algn="l" pos="0"/>
              </a:tabLst>
            </a:pPr>
            <a:r>
              <a:rPr b="0" lang="es-ES" sz="1800" spc="-1" strike="noStrike">
                <a:solidFill>
                  <a:srgbClr val="1aaaf7"/>
                </a:solidFill>
                <a:latin typeface="Arial"/>
                <a:ea typeface="DejaVu Sans"/>
              </a:rPr>
              <a:t>−</a:t>
            </a:r>
            <a:r>
              <a:rPr b="0" lang="es-ES" sz="1800" spc="-1" strike="noStrike">
                <a:solidFill>
                  <a:srgbClr val="1aaaf7"/>
                </a:solidFill>
                <a:latin typeface="Arial"/>
                <a:ea typeface="DejaVu Sans"/>
              </a:rPr>
              <a:t>	</a:t>
            </a:r>
            <a:r>
              <a:rPr b="0" lang="es-ES" sz="1800" spc="-7" strike="noStrike">
                <a:solidFill>
                  <a:srgbClr val="708391"/>
                </a:solidFill>
                <a:latin typeface="Arial"/>
                <a:ea typeface="DejaVu Sans"/>
              </a:rPr>
              <a:t>As directory </a:t>
            </a:r>
            <a:r>
              <a:rPr b="0" lang="es-ES" sz="1800" spc="-1" strike="noStrike">
                <a:solidFill>
                  <a:srgbClr val="708391"/>
                </a:solidFill>
                <a:latin typeface="Arial"/>
                <a:ea typeface="DejaVu Sans"/>
              </a:rPr>
              <a:t>structures </a:t>
            </a:r>
            <a:r>
              <a:rPr b="0" lang="es-ES" sz="1800" spc="-7" strike="noStrike">
                <a:solidFill>
                  <a:srgbClr val="708391"/>
                </a:solidFill>
                <a:latin typeface="Arial"/>
                <a:ea typeface="DejaVu Sans"/>
              </a:rPr>
              <a:t>get </a:t>
            </a:r>
            <a:r>
              <a:rPr b="0" lang="es-ES" sz="1800" spc="-1" strike="noStrike">
                <a:solidFill>
                  <a:srgbClr val="708391"/>
                </a:solidFill>
                <a:latin typeface="Arial"/>
                <a:ea typeface="DejaVu Sans"/>
              </a:rPr>
              <a:t>complicated </a:t>
            </a:r>
            <a:r>
              <a:rPr b="0" lang="es-ES" sz="1800" spc="-7" strike="noStrike">
                <a:solidFill>
                  <a:srgbClr val="708391"/>
                </a:solidFill>
                <a:latin typeface="Arial"/>
                <a:ea typeface="DejaVu Sans"/>
              </a:rPr>
              <a:t>traversing the tree </a:t>
            </a:r>
            <a:r>
              <a:rPr b="0" lang="es-ES" sz="1800" spc="-1" strike="noStrike">
                <a:solidFill>
                  <a:srgbClr val="708391"/>
                </a:solidFill>
                <a:latin typeface="Arial"/>
                <a:ea typeface="DejaVu Sans"/>
              </a:rPr>
              <a:t>can slow system  </a:t>
            </a:r>
            <a:r>
              <a:rPr b="0" lang="es-ES" sz="1800" spc="-7" strike="noStrike">
                <a:solidFill>
                  <a:srgbClr val="708391"/>
                </a:solidFill>
                <a:latin typeface="Arial"/>
                <a:ea typeface="DejaVu Sans"/>
              </a:rPr>
              <a:t>performance</a:t>
            </a:r>
            <a:endParaRPr b="0" lang="en-US" sz="1800" spc="-1" strike="noStrike">
              <a:latin typeface="Arial"/>
            </a:endParaRPr>
          </a:p>
          <a:p>
            <a:pPr marL="329400" indent="-315720">
              <a:lnSpc>
                <a:spcPct val="100000"/>
              </a:lnSpc>
              <a:spcBef>
                <a:spcPts val="1701"/>
              </a:spcBef>
              <a:buClr>
                <a:srgbClr val="1aaaf7"/>
              </a:buClr>
              <a:buFont typeface="Arial"/>
              <a:buChar char="•"/>
              <a:tabLst>
                <a:tab algn="l" pos="329400"/>
                <a:tab algn="l" pos="330120"/>
              </a:tabLst>
            </a:pP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Data</a:t>
            </a:r>
            <a:r>
              <a:rPr b="0" lang="es-ES" sz="2000" spc="-12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persistence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440" y="0"/>
            <a:ext cx="9140040" cy="4107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"/>
          <p:cNvSpPr/>
          <p:nvPr/>
        </p:nvSpPr>
        <p:spPr>
          <a:xfrm>
            <a:off x="0" y="0"/>
            <a:ext cx="4174920" cy="5142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3"/>
          <p:cNvSpPr/>
          <p:nvPr/>
        </p:nvSpPr>
        <p:spPr>
          <a:xfrm>
            <a:off x="8192880" y="4326120"/>
            <a:ext cx="721440" cy="6030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4"/>
          <p:cNvSpPr/>
          <p:nvPr/>
        </p:nvSpPr>
        <p:spPr>
          <a:xfrm>
            <a:off x="758880" y="1328400"/>
            <a:ext cx="3351600" cy="12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4000" spc="-12" strike="noStrike">
                <a:solidFill>
                  <a:srgbClr val="000000"/>
                </a:solidFill>
                <a:latin typeface="Arial"/>
                <a:ea typeface="DejaVu Sans"/>
              </a:rPr>
              <a:t>Section </a:t>
            </a:r>
            <a:r>
              <a:rPr b="0" lang="es-ES" sz="4000" spc="-7" strike="noStrike">
                <a:solidFill>
                  <a:srgbClr val="000000"/>
                </a:solidFill>
                <a:latin typeface="Arial"/>
                <a:ea typeface="DejaVu Sans"/>
              </a:rPr>
              <a:t>3: 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Networking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207720" y="182880"/>
            <a:ext cx="8021880" cy="491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301680" y="284760"/>
            <a:ext cx="5584320" cy="87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What is Docker Bridge</a:t>
            </a:r>
            <a:r>
              <a:rPr b="0" lang="es-ES" sz="2850" spc="-86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Networking</a:t>
            </a:r>
            <a:endParaRPr b="0" lang="en-US" sz="285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371160" y="1376280"/>
            <a:ext cx="2920680" cy="2141280"/>
          </a:xfrm>
          <a:custGeom>
            <a:avLst/>
            <a:gdLst/>
            <a:ahLst/>
            <a:rect l="l" t="t" r="r" b="b"/>
            <a:pathLst>
              <a:path w="2921635" h="2142490">
                <a:moveTo>
                  <a:pt x="0" y="0"/>
                </a:moveTo>
                <a:lnTo>
                  <a:pt x="2921101" y="0"/>
                </a:lnTo>
                <a:lnTo>
                  <a:pt x="2921101" y="2141993"/>
                </a:lnTo>
                <a:lnTo>
                  <a:pt x="0" y="2141993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3"/>
          <p:cNvSpPr/>
          <p:nvPr/>
        </p:nvSpPr>
        <p:spPr>
          <a:xfrm>
            <a:off x="371160" y="1376280"/>
            <a:ext cx="2920680" cy="2141280"/>
          </a:xfrm>
          <a:custGeom>
            <a:avLst/>
            <a:gdLst/>
            <a:ahLst/>
            <a:rect l="l" t="t" r="r" b="b"/>
            <a:pathLst>
              <a:path w="2921635" h="2142490">
                <a:moveTo>
                  <a:pt x="0" y="0"/>
                </a:moveTo>
                <a:lnTo>
                  <a:pt x="2921101" y="0"/>
                </a:lnTo>
                <a:lnTo>
                  <a:pt x="2921101" y="2141993"/>
                </a:lnTo>
                <a:lnTo>
                  <a:pt x="0" y="2141993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4"/>
          <p:cNvSpPr/>
          <p:nvPr/>
        </p:nvSpPr>
        <p:spPr>
          <a:xfrm>
            <a:off x="1277280" y="1055160"/>
            <a:ext cx="110844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600" spc="-7" strike="noStrike">
                <a:solidFill>
                  <a:srgbClr val="244256"/>
                </a:solidFill>
                <a:latin typeface="Arial"/>
                <a:ea typeface="DejaVu Sans"/>
              </a:rPr>
              <a:t>Docker</a:t>
            </a:r>
            <a:r>
              <a:rPr b="0" lang="es-ES" sz="1600" spc="-80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600" spc="-7" strike="noStrike">
                <a:solidFill>
                  <a:srgbClr val="244256"/>
                </a:solidFill>
                <a:latin typeface="Arial"/>
                <a:ea typeface="DejaVu Sans"/>
              </a:rPr>
              <a:t>host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487800" y="2804040"/>
            <a:ext cx="2669040" cy="326520"/>
          </a:xfrm>
          <a:custGeom>
            <a:avLst/>
            <a:gdLst/>
            <a:ahLst/>
            <a:rect l="l" t="t" r="r" b="b"/>
            <a:pathLst>
              <a:path w="2670175" h="327660">
                <a:moveTo>
                  <a:pt x="0" y="0"/>
                </a:moveTo>
                <a:lnTo>
                  <a:pt x="2669999" y="0"/>
                </a:lnTo>
                <a:lnTo>
                  <a:pt x="2669999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solidFill>
            <a:srgbClr val="23da7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6"/>
          <p:cNvSpPr/>
          <p:nvPr/>
        </p:nvSpPr>
        <p:spPr>
          <a:xfrm>
            <a:off x="487800" y="2804040"/>
            <a:ext cx="2669040" cy="326520"/>
          </a:xfrm>
          <a:custGeom>
            <a:avLst/>
            <a:gdLst/>
            <a:ahLst/>
            <a:rect l="l" t="t" r="r" b="b"/>
            <a:pathLst>
              <a:path w="2670175" h="327660">
                <a:moveTo>
                  <a:pt x="0" y="0"/>
                </a:moveTo>
                <a:lnTo>
                  <a:pt x="2669999" y="0"/>
                </a:lnTo>
                <a:lnTo>
                  <a:pt x="2669999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7083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7"/>
          <p:cNvSpPr/>
          <p:nvPr/>
        </p:nvSpPr>
        <p:spPr>
          <a:xfrm>
            <a:off x="1402920" y="2842920"/>
            <a:ext cx="85176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bridgenet1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2" name="CustomShape 8"/>
          <p:cNvSpPr/>
          <p:nvPr/>
        </p:nvSpPr>
        <p:spPr>
          <a:xfrm>
            <a:off x="470880" y="1979640"/>
            <a:ext cx="817920" cy="392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9"/>
          <p:cNvSpPr/>
          <p:nvPr/>
        </p:nvSpPr>
        <p:spPr>
          <a:xfrm>
            <a:off x="1417680" y="1979640"/>
            <a:ext cx="817920" cy="392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0"/>
          <p:cNvSpPr/>
          <p:nvPr/>
        </p:nvSpPr>
        <p:spPr>
          <a:xfrm>
            <a:off x="630360" y="1775160"/>
            <a:ext cx="5112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>
            <a:off x="1577160" y="1775160"/>
            <a:ext cx="5112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6" name="CustomShape 12"/>
          <p:cNvSpPr/>
          <p:nvPr/>
        </p:nvSpPr>
        <p:spPr>
          <a:xfrm>
            <a:off x="882720" y="2350800"/>
            <a:ext cx="360" cy="44856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399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3"/>
          <p:cNvSpPr/>
          <p:nvPr/>
        </p:nvSpPr>
        <p:spPr>
          <a:xfrm>
            <a:off x="1827000" y="2328120"/>
            <a:ext cx="360" cy="471240"/>
          </a:xfrm>
          <a:custGeom>
            <a:avLst/>
            <a:gdLst/>
            <a:ahLst/>
            <a:rect l="l" t="t" r="r" b="b"/>
            <a:pathLst>
              <a:path w="0" h="472439">
                <a:moveTo>
                  <a:pt x="0" y="0"/>
                </a:moveTo>
                <a:lnTo>
                  <a:pt x="0" y="471889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4"/>
          <p:cNvSpPr/>
          <p:nvPr/>
        </p:nvSpPr>
        <p:spPr>
          <a:xfrm>
            <a:off x="2369880" y="1973520"/>
            <a:ext cx="817920" cy="392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5"/>
          <p:cNvSpPr/>
          <p:nvPr/>
        </p:nvSpPr>
        <p:spPr>
          <a:xfrm>
            <a:off x="2529360" y="1768680"/>
            <a:ext cx="5112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0" name="CustomShape 16"/>
          <p:cNvSpPr/>
          <p:nvPr/>
        </p:nvSpPr>
        <p:spPr>
          <a:xfrm>
            <a:off x="2781720" y="2344320"/>
            <a:ext cx="360" cy="44856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406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7"/>
          <p:cNvSpPr/>
          <p:nvPr/>
        </p:nvSpPr>
        <p:spPr>
          <a:xfrm>
            <a:off x="3732840" y="1337400"/>
            <a:ext cx="5207760" cy="2141280"/>
          </a:xfrm>
          <a:custGeom>
            <a:avLst/>
            <a:gdLst/>
            <a:ahLst/>
            <a:rect l="l" t="t" r="r" b="b"/>
            <a:pathLst>
              <a:path w="5208905" h="2142490">
                <a:moveTo>
                  <a:pt x="0" y="0"/>
                </a:moveTo>
                <a:lnTo>
                  <a:pt x="5208889" y="0"/>
                </a:lnTo>
                <a:lnTo>
                  <a:pt x="5208889" y="2141995"/>
                </a:lnTo>
                <a:lnTo>
                  <a:pt x="0" y="2141995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8"/>
          <p:cNvSpPr/>
          <p:nvPr/>
        </p:nvSpPr>
        <p:spPr>
          <a:xfrm>
            <a:off x="3732840" y="1337400"/>
            <a:ext cx="5207760" cy="2141280"/>
          </a:xfrm>
          <a:custGeom>
            <a:avLst/>
            <a:gdLst/>
            <a:ahLst/>
            <a:rect l="l" t="t" r="r" b="b"/>
            <a:pathLst>
              <a:path w="5208905" h="2142490">
                <a:moveTo>
                  <a:pt x="0" y="0"/>
                </a:moveTo>
                <a:lnTo>
                  <a:pt x="5208889" y="0"/>
                </a:lnTo>
                <a:lnTo>
                  <a:pt x="5208889" y="2141995"/>
                </a:lnTo>
                <a:lnTo>
                  <a:pt x="0" y="2141995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9"/>
          <p:cNvSpPr/>
          <p:nvPr/>
        </p:nvSpPr>
        <p:spPr>
          <a:xfrm>
            <a:off x="5782680" y="1016280"/>
            <a:ext cx="110844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600" spc="-7" strike="noStrike">
                <a:solidFill>
                  <a:srgbClr val="244256"/>
                </a:solidFill>
                <a:latin typeface="Arial"/>
                <a:ea typeface="DejaVu Sans"/>
              </a:rPr>
              <a:t>Docker</a:t>
            </a:r>
            <a:r>
              <a:rPr b="0" lang="es-ES" sz="1600" spc="-80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600" spc="-7" strike="noStrike">
                <a:solidFill>
                  <a:srgbClr val="244256"/>
                </a:solidFill>
                <a:latin typeface="Arial"/>
                <a:ea typeface="DejaVu Sans"/>
              </a:rPr>
              <a:t>host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4" name="CustomShape 20"/>
          <p:cNvSpPr/>
          <p:nvPr/>
        </p:nvSpPr>
        <p:spPr>
          <a:xfrm>
            <a:off x="3849480" y="2765160"/>
            <a:ext cx="1977480" cy="326520"/>
          </a:xfrm>
          <a:custGeom>
            <a:avLst/>
            <a:gdLst/>
            <a:ahLst/>
            <a:rect l="l" t="t" r="r" b="b"/>
            <a:pathLst>
              <a:path w="1978660" h="327660">
                <a:moveTo>
                  <a:pt x="0" y="0"/>
                </a:moveTo>
                <a:lnTo>
                  <a:pt x="1978196" y="0"/>
                </a:lnTo>
                <a:lnTo>
                  <a:pt x="1978196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solidFill>
            <a:srgbClr val="23da7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1"/>
          <p:cNvSpPr/>
          <p:nvPr/>
        </p:nvSpPr>
        <p:spPr>
          <a:xfrm>
            <a:off x="3849480" y="2765160"/>
            <a:ext cx="1977480" cy="326520"/>
          </a:xfrm>
          <a:custGeom>
            <a:avLst/>
            <a:gdLst/>
            <a:ahLst/>
            <a:rect l="l" t="t" r="r" b="b"/>
            <a:pathLst>
              <a:path w="1978660" h="327660">
                <a:moveTo>
                  <a:pt x="0" y="0"/>
                </a:moveTo>
                <a:lnTo>
                  <a:pt x="1978196" y="0"/>
                </a:lnTo>
                <a:lnTo>
                  <a:pt x="1978196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7083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2"/>
          <p:cNvSpPr/>
          <p:nvPr/>
        </p:nvSpPr>
        <p:spPr>
          <a:xfrm>
            <a:off x="4418640" y="2804400"/>
            <a:ext cx="85176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bridgenet2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CustomShape 23"/>
          <p:cNvSpPr/>
          <p:nvPr/>
        </p:nvSpPr>
        <p:spPr>
          <a:xfrm>
            <a:off x="3832560" y="1940760"/>
            <a:ext cx="817920" cy="3927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4"/>
          <p:cNvSpPr/>
          <p:nvPr/>
        </p:nvSpPr>
        <p:spPr>
          <a:xfrm>
            <a:off x="5045400" y="1959120"/>
            <a:ext cx="817920" cy="3927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5"/>
          <p:cNvSpPr/>
          <p:nvPr/>
        </p:nvSpPr>
        <p:spPr>
          <a:xfrm>
            <a:off x="3992040" y="1736280"/>
            <a:ext cx="5112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0" name="CustomShape 26"/>
          <p:cNvSpPr/>
          <p:nvPr/>
        </p:nvSpPr>
        <p:spPr>
          <a:xfrm>
            <a:off x="5493240" y="2289240"/>
            <a:ext cx="360" cy="471240"/>
          </a:xfrm>
          <a:custGeom>
            <a:avLst/>
            <a:gdLst/>
            <a:ahLst/>
            <a:rect l="l" t="t" r="r" b="b"/>
            <a:pathLst>
              <a:path w="0" h="472439">
                <a:moveTo>
                  <a:pt x="0" y="0"/>
                </a:moveTo>
                <a:lnTo>
                  <a:pt x="0" y="471889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27"/>
          <p:cNvSpPr/>
          <p:nvPr/>
        </p:nvSpPr>
        <p:spPr>
          <a:xfrm>
            <a:off x="5243400" y="1736280"/>
            <a:ext cx="5112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2" name="CustomShape 28"/>
          <p:cNvSpPr/>
          <p:nvPr/>
        </p:nvSpPr>
        <p:spPr>
          <a:xfrm>
            <a:off x="4244040" y="2311920"/>
            <a:ext cx="360" cy="44856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399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9"/>
          <p:cNvSpPr/>
          <p:nvPr/>
        </p:nvSpPr>
        <p:spPr>
          <a:xfrm>
            <a:off x="6227280" y="1959120"/>
            <a:ext cx="817920" cy="39276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30"/>
          <p:cNvSpPr/>
          <p:nvPr/>
        </p:nvSpPr>
        <p:spPr>
          <a:xfrm>
            <a:off x="6386760" y="1754640"/>
            <a:ext cx="5112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5" name="CustomShape 31"/>
          <p:cNvSpPr/>
          <p:nvPr/>
        </p:nvSpPr>
        <p:spPr>
          <a:xfrm>
            <a:off x="6638760" y="2329920"/>
            <a:ext cx="360" cy="44856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406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2"/>
          <p:cNvSpPr/>
          <p:nvPr/>
        </p:nvSpPr>
        <p:spPr>
          <a:xfrm>
            <a:off x="6308280" y="2787120"/>
            <a:ext cx="1977480" cy="326520"/>
          </a:xfrm>
          <a:custGeom>
            <a:avLst/>
            <a:gdLst/>
            <a:ahLst/>
            <a:rect l="l" t="t" r="r" b="b"/>
            <a:pathLst>
              <a:path w="1978659" h="327660">
                <a:moveTo>
                  <a:pt x="0" y="0"/>
                </a:moveTo>
                <a:lnTo>
                  <a:pt x="1978196" y="0"/>
                </a:lnTo>
                <a:lnTo>
                  <a:pt x="1978196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solidFill>
            <a:srgbClr val="23da7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3"/>
          <p:cNvSpPr/>
          <p:nvPr/>
        </p:nvSpPr>
        <p:spPr>
          <a:xfrm>
            <a:off x="6308280" y="2787120"/>
            <a:ext cx="1977480" cy="326520"/>
          </a:xfrm>
          <a:custGeom>
            <a:avLst/>
            <a:gdLst/>
            <a:ahLst/>
            <a:rect l="l" t="t" r="r" b="b"/>
            <a:pathLst>
              <a:path w="1978659" h="327660">
                <a:moveTo>
                  <a:pt x="0" y="0"/>
                </a:moveTo>
                <a:lnTo>
                  <a:pt x="1978196" y="0"/>
                </a:lnTo>
                <a:lnTo>
                  <a:pt x="1978196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7083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4"/>
          <p:cNvSpPr/>
          <p:nvPr/>
        </p:nvSpPr>
        <p:spPr>
          <a:xfrm>
            <a:off x="6877440" y="2826360"/>
            <a:ext cx="85176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bridgenet3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9" name="CustomShape 35"/>
          <p:cNvSpPr/>
          <p:nvPr/>
        </p:nvSpPr>
        <p:spPr>
          <a:xfrm>
            <a:off x="7370280" y="1959120"/>
            <a:ext cx="817920" cy="39276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6"/>
          <p:cNvSpPr/>
          <p:nvPr/>
        </p:nvSpPr>
        <p:spPr>
          <a:xfrm>
            <a:off x="7529760" y="1754640"/>
            <a:ext cx="5112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7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1" name="CustomShape 37"/>
          <p:cNvSpPr/>
          <p:nvPr/>
        </p:nvSpPr>
        <p:spPr>
          <a:xfrm>
            <a:off x="7781760" y="2329920"/>
            <a:ext cx="360" cy="44856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406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8"/>
          <p:cNvSpPr/>
          <p:nvPr/>
        </p:nvSpPr>
        <p:spPr>
          <a:xfrm>
            <a:off x="444240" y="3609720"/>
            <a:ext cx="8215920" cy="7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7" strike="noStrike">
                <a:solidFill>
                  <a:srgbClr val="000000"/>
                </a:solidFill>
                <a:latin typeface="Consolas"/>
                <a:ea typeface="DejaVu Sans"/>
              </a:rPr>
              <a:t>docker network create -d bridge --name</a:t>
            </a:r>
            <a:r>
              <a:rPr b="0" lang="es-ES" sz="2400" spc="-106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s-ES" sz="2400" spc="-7" strike="noStrike">
                <a:solidFill>
                  <a:srgbClr val="000000"/>
                </a:solidFill>
                <a:latin typeface="Consolas"/>
                <a:ea typeface="DejaVu Sans"/>
              </a:rPr>
              <a:t>bridgenet1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3" name="CustomShape 39"/>
          <p:cNvSpPr/>
          <p:nvPr/>
        </p:nvSpPr>
        <p:spPr>
          <a:xfrm>
            <a:off x="289080" y="4823640"/>
            <a:ext cx="191160" cy="29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52AFBFDE-07E9-4A0D-B1BD-7354549D8176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01680" y="284760"/>
            <a:ext cx="7251120" cy="87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Docker Bridge Networking and Port</a:t>
            </a:r>
            <a:r>
              <a:rPr b="0" lang="es-ES" sz="2850" spc="-80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Mapping</a:t>
            </a:r>
            <a:endParaRPr b="0" lang="en-US" sz="285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997200" y="1531800"/>
            <a:ext cx="2596680" cy="2107800"/>
          </a:xfrm>
          <a:custGeom>
            <a:avLst/>
            <a:gdLst/>
            <a:ahLst/>
            <a:rect l="l" t="t" r="r" b="b"/>
            <a:pathLst>
              <a:path w="2597785" h="2108835">
                <a:moveTo>
                  <a:pt x="0" y="0"/>
                </a:moveTo>
                <a:lnTo>
                  <a:pt x="2597384" y="0"/>
                </a:lnTo>
                <a:lnTo>
                  <a:pt x="2597384" y="2108688"/>
                </a:lnTo>
                <a:lnTo>
                  <a:pt x="0" y="2108688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3"/>
          <p:cNvSpPr/>
          <p:nvPr/>
        </p:nvSpPr>
        <p:spPr>
          <a:xfrm>
            <a:off x="997200" y="1531800"/>
            <a:ext cx="2596680" cy="2107800"/>
          </a:xfrm>
          <a:custGeom>
            <a:avLst/>
            <a:gdLst/>
            <a:ahLst/>
            <a:rect l="l" t="t" r="r" b="b"/>
            <a:pathLst>
              <a:path w="2597785" h="2108835">
                <a:moveTo>
                  <a:pt x="0" y="0"/>
                </a:moveTo>
                <a:lnTo>
                  <a:pt x="2597384" y="0"/>
                </a:lnTo>
                <a:lnTo>
                  <a:pt x="2597384" y="2108688"/>
                </a:lnTo>
                <a:lnTo>
                  <a:pt x="0" y="2108688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4"/>
          <p:cNvSpPr/>
          <p:nvPr/>
        </p:nvSpPr>
        <p:spPr>
          <a:xfrm>
            <a:off x="2297160" y="3638520"/>
            <a:ext cx="360" cy="571680"/>
          </a:xfrm>
          <a:custGeom>
            <a:avLst/>
            <a:gdLst/>
            <a:ahLst/>
            <a:rect l="l" t="t" r="r" b="b"/>
            <a:pathLst>
              <a:path w="0" h="572770">
                <a:moveTo>
                  <a:pt x="0" y="0"/>
                </a:moveTo>
                <a:lnTo>
                  <a:pt x="0" y="572698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5"/>
          <p:cNvSpPr/>
          <p:nvPr/>
        </p:nvSpPr>
        <p:spPr>
          <a:xfrm>
            <a:off x="1656720" y="1210680"/>
            <a:ext cx="12772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600" spc="-7" strike="noStrike">
                <a:solidFill>
                  <a:srgbClr val="244256"/>
                </a:solidFill>
                <a:latin typeface="Arial"/>
                <a:ea typeface="DejaVu Sans"/>
              </a:rPr>
              <a:t>Docker host</a:t>
            </a:r>
            <a:r>
              <a:rPr b="0" lang="es-ES" sz="1600" spc="-86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600" spc="-1" strike="noStrike">
                <a:solidFill>
                  <a:srgbClr val="244256"/>
                </a:solidFill>
                <a:latin typeface="Arial"/>
                <a:ea typeface="DejaVu Sans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CustomShape 6"/>
          <p:cNvSpPr/>
          <p:nvPr/>
        </p:nvSpPr>
        <p:spPr>
          <a:xfrm>
            <a:off x="2297160" y="3121200"/>
            <a:ext cx="360" cy="271800"/>
          </a:xfrm>
          <a:custGeom>
            <a:avLst/>
            <a:gdLst/>
            <a:ahLst/>
            <a:rect l="l" t="t" r="r" b="b"/>
            <a:pathLst>
              <a:path w="0" h="273050">
                <a:moveTo>
                  <a:pt x="0" y="0"/>
                </a:moveTo>
                <a:lnTo>
                  <a:pt x="0" y="272874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7"/>
          <p:cNvSpPr/>
          <p:nvPr/>
        </p:nvSpPr>
        <p:spPr>
          <a:xfrm>
            <a:off x="1444680" y="2793600"/>
            <a:ext cx="1675440" cy="264960"/>
          </a:xfrm>
          <a:prstGeom prst="rect">
            <a:avLst/>
          </a:prstGeom>
          <a:solidFill>
            <a:srgbClr val="23da7e"/>
          </a:solidFill>
          <a:ln w="12600">
            <a:solidFill>
              <a:srgbClr val="7083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2200" bIns="0">
            <a:spAutoFit/>
          </a:bodyPr>
          <a:p>
            <a:pPr algn="ctr">
              <a:lnSpc>
                <a:spcPct val="100000"/>
              </a:lnSpc>
              <a:spcBef>
                <a:spcPts val="408"/>
              </a:spcBef>
            </a:pP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Bridge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1" name="CustomShape 8"/>
          <p:cNvSpPr/>
          <p:nvPr/>
        </p:nvSpPr>
        <p:spPr>
          <a:xfrm>
            <a:off x="1886400" y="1770120"/>
            <a:ext cx="817920" cy="392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9"/>
          <p:cNvSpPr/>
          <p:nvPr/>
        </p:nvSpPr>
        <p:spPr>
          <a:xfrm>
            <a:off x="1003680" y="1565280"/>
            <a:ext cx="258408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3" name="CustomShape 10"/>
          <p:cNvSpPr/>
          <p:nvPr/>
        </p:nvSpPr>
        <p:spPr>
          <a:xfrm>
            <a:off x="2298240" y="2339280"/>
            <a:ext cx="360" cy="44856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396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11"/>
          <p:cNvSpPr/>
          <p:nvPr/>
        </p:nvSpPr>
        <p:spPr>
          <a:xfrm>
            <a:off x="1929960" y="2094840"/>
            <a:ext cx="735480" cy="243360"/>
          </a:xfrm>
          <a:custGeom>
            <a:avLst/>
            <a:gdLst/>
            <a:ahLst/>
            <a:rect l="l" t="t" r="r" b="b"/>
            <a:pathLst>
              <a:path w="736600" h="244475">
                <a:moveTo>
                  <a:pt x="0" y="0"/>
                </a:moveTo>
                <a:lnTo>
                  <a:pt x="736488" y="0"/>
                </a:lnTo>
                <a:lnTo>
                  <a:pt x="736488" y="244199"/>
                </a:lnTo>
                <a:lnTo>
                  <a:pt x="0" y="244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2"/>
          <p:cNvSpPr/>
          <p:nvPr/>
        </p:nvSpPr>
        <p:spPr>
          <a:xfrm>
            <a:off x="1929960" y="2094840"/>
            <a:ext cx="735480" cy="207720"/>
          </a:xfrm>
          <a:prstGeom prst="rect">
            <a:avLst/>
          </a:prstGeom>
          <a:noFill/>
          <a:ln w="2844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>
            <a:spAutoFit/>
          </a:bodyPr>
          <a:p>
            <a:pPr marL="92880">
              <a:lnSpc>
                <a:spcPct val="100000"/>
              </a:lnSpc>
              <a:spcBef>
                <a:spcPts val="201"/>
              </a:spcBef>
            </a:pPr>
            <a:r>
              <a:rPr b="0" lang="es-ES" sz="1200" spc="-7" strike="noStrike">
                <a:solidFill>
                  <a:srgbClr val="000000"/>
                </a:solidFill>
                <a:latin typeface="Arial"/>
                <a:ea typeface="DejaVu Sans"/>
              </a:rPr>
              <a:t>10.0.0.8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6" name="CustomShape 13"/>
          <p:cNvSpPr/>
          <p:nvPr/>
        </p:nvSpPr>
        <p:spPr>
          <a:xfrm>
            <a:off x="1231200" y="4213080"/>
            <a:ext cx="5383800" cy="264240"/>
          </a:xfrm>
          <a:prstGeom prst="rect">
            <a:avLst/>
          </a:prstGeom>
          <a:solidFill>
            <a:srgbClr val="23da7e"/>
          </a:solidFill>
          <a:ln w="12600">
            <a:solidFill>
              <a:srgbClr val="7083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1480" bIns="0">
            <a:spAutoFit/>
          </a:bodyPr>
          <a:p>
            <a:pPr marL="1788120">
              <a:lnSpc>
                <a:spcPct val="100000"/>
              </a:lnSpc>
              <a:spcBef>
                <a:spcPts val="405"/>
              </a:spcBef>
            </a:pP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L2/L3 physical</a:t>
            </a:r>
            <a:r>
              <a:rPr b="0" lang="es-ES" sz="1400" spc="-1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7" name="CustomShape 14"/>
          <p:cNvSpPr/>
          <p:nvPr/>
        </p:nvSpPr>
        <p:spPr>
          <a:xfrm>
            <a:off x="2726640" y="2075040"/>
            <a:ext cx="28152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:80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8" name="CustomShape 15"/>
          <p:cNvSpPr/>
          <p:nvPr/>
        </p:nvSpPr>
        <p:spPr>
          <a:xfrm>
            <a:off x="2982600" y="3380760"/>
            <a:ext cx="47952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:8080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9" name="CustomShape 16"/>
          <p:cNvSpPr/>
          <p:nvPr/>
        </p:nvSpPr>
        <p:spPr>
          <a:xfrm>
            <a:off x="1685880" y="3394080"/>
            <a:ext cx="1221840" cy="207720"/>
          </a:xfrm>
          <a:prstGeom prst="rect">
            <a:avLst/>
          </a:prstGeom>
          <a:solidFill>
            <a:srgbClr val="ffffff"/>
          </a:solidFill>
          <a:ln w="2844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>
            <a:spAutoFit/>
          </a:bodyPr>
          <a:p>
            <a:pPr marL="208440">
              <a:lnSpc>
                <a:spcPct val="100000"/>
              </a:lnSpc>
              <a:spcBef>
                <a:spcPts val="201"/>
              </a:spcBef>
            </a:pPr>
            <a:r>
              <a:rPr b="0" lang="es-ES" sz="1200" spc="-7" strike="noStrike">
                <a:solidFill>
                  <a:srgbClr val="000000"/>
                </a:solidFill>
                <a:latin typeface="Arial"/>
                <a:ea typeface="DejaVu Sans"/>
              </a:rPr>
              <a:t>172.14.3.55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0" name="CustomShape 17"/>
          <p:cNvSpPr/>
          <p:nvPr/>
        </p:nvSpPr>
        <p:spPr>
          <a:xfrm>
            <a:off x="3984840" y="2197440"/>
            <a:ext cx="45352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1600" spc="-1" strike="noStrike">
                <a:solidFill>
                  <a:srgbClr val="244256"/>
                </a:solidFill>
                <a:latin typeface="Courier New"/>
                <a:ea typeface="DejaVu Sans"/>
              </a:rPr>
              <a:t>$ </a:t>
            </a:r>
            <a:r>
              <a:rPr b="1" lang="es-ES" sz="1600" spc="-7" strike="noStrike">
                <a:solidFill>
                  <a:srgbClr val="244256"/>
                </a:solidFill>
                <a:latin typeface="Courier New"/>
                <a:ea typeface="DejaVu Sans"/>
              </a:rPr>
              <a:t>docker container run -p 8080:80</a:t>
            </a:r>
            <a:r>
              <a:rPr b="1" lang="es-ES" sz="1600" spc="-86" strike="noStrike">
                <a:solidFill>
                  <a:srgbClr val="244256"/>
                </a:solidFill>
                <a:latin typeface="Courier New"/>
                <a:ea typeface="DejaVu Sans"/>
              </a:rPr>
              <a:t> </a:t>
            </a:r>
            <a:r>
              <a:rPr b="1" lang="es-ES" sz="1600" spc="-7" strike="noStrike">
                <a:solidFill>
                  <a:srgbClr val="244256"/>
                </a:solidFill>
                <a:latin typeface="Courier New"/>
                <a:ea typeface="DejaVu Sans"/>
              </a:rPr>
              <a:t>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1" name="CustomShape 18"/>
          <p:cNvSpPr/>
          <p:nvPr/>
        </p:nvSpPr>
        <p:spPr>
          <a:xfrm>
            <a:off x="3314160" y="2382480"/>
            <a:ext cx="360" cy="750600"/>
          </a:xfrm>
          <a:custGeom>
            <a:avLst/>
            <a:gdLst/>
            <a:ahLst/>
            <a:rect l="l" t="t" r="r" b="b"/>
            <a:pathLst>
              <a:path w="0" h="751839">
                <a:moveTo>
                  <a:pt x="0" y="0"/>
                </a:moveTo>
                <a:lnTo>
                  <a:pt x="0" y="75138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9"/>
          <p:cNvSpPr/>
          <p:nvPr/>
        </p:nvSpPr>
        <p:spPr>
          <a:xfrm>
            <a:off x="3180960" y="2233440"/>
            <a:ext cx="198360" cy="208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20"/>
          <p:cNvSpPr/>
          <p:nvPr/>
        </p:nvSpPr>
        <p:spPr>
          <a:xfrm>
            <a:off x="3232440" y="3114720"/>
            <a:ext cx="162720" cy="2098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21"/>
          <p:cNvSpPr/>
          <p:nvPr/>
        </p:nvSpPr>
        <p:spPr>
          <a:xfrm>
            <a:off x="6684120" y="1723680"/>
            <a:ext cx="427680" cy="379800"/>
          </a:xfrm>
          <a:custGeom>
            <a:avLst/>
            <a:gdLst/>
            <a:ahLst/>
            <a:rect l="l" t="t" r="r" b="b"/>
            <a:pathLst>
              <a:path w="428625" h="381000">
                <a:moveTo>
                  <a:pt x="0" y="0"/>
                </a:moveTo>
                <a:lnTo>
                  <a:pt x="428374" y="380521"/>
                </a:lnTo>
              </a:path>
            </a:pathLst>
          </a:custGeom>
          <a:noFill/>
          <a:ln w="19080">
            <a:solidFill>
              <a:srgbClr val="17151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2"/>
          <p:cNvSpPr/>
          <p:nvPr/>
        </p:nvSpPr>
        <p:spPr>
          <a:xfrm>
            <a:off x="7081920" y="2071080"/>
            <a:ext cx="103320" cy="990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23"/>
          <p:cNvSpPr/>
          <p:nvPr/>
        </p:nvSpPr>
        <p:spPr>
          <a:xfrm>
            <a:off x="7853760" y="1723680"/>
            <a:ext cx="103680" cy="346320"/>
          </a:xfrm>
          <a:custGeom>
            <a:avLst/>
            <a:gdLst/>
            <a:ahLst/>
            <a:rect l="l" t="t" r="r" b="b"/>
            <a:pathLst>
              <a:path w="104775" h="347344">
                <a:moveTo>
                  <a:pt x="104599" y="0"/>
                </a:moveTo>
                <a:lnTo>
                  <a:pt x="0" y="346991"/>
                </a:lnTo>
              </a:path>
            </a:pathLst>
          </a:custGeom>
          <a:noFill/>
          <a:ln w="19080">
            <a:solidFill>
              <a:srgbClr val="17151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4"/>
          <p:cNvSpPr/>
          <p:nvPr/>
        </p:nvSpPr>
        <p:spPr>
          <a:xfrm>
            <a:off x="7814160" y="2052000"/>
            <a:ext cx="78120" cy="1098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25"/>
          <p:cNvSpPr/>
          <p:nvPr/>
        </p:nvSpPr>
        <p:spPr>
          <a:xfrm>
            <a:off x="6244200" y="1434240"/>
            <a:ext cx="74556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Host</a:t>
            </a:r>
            <a:r>
              <a:rPr b="0" lang="es-ES" sz="14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port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9" name="CustomShape 26"/>
          <p:cNvSpPr/>
          <p:nvPr/>
        </p:nvSpPr>
        <p:spPr>
          <a:xfrm>
            <a:off x="289080" y="4823640"/>
            <a:ext cx="191160" cy="29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24C727B2-0976-45E8-A496-AFDFA27D577F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00" name="CustomShape 27"/>
          <p:cNvSpPr/>
          <p:nvPr/>
        </p:nvSpPr>
        <p:spPr>
          <a:xfrm>
            <a:off x="7666560" y="1434240"/>
            <a:ext cx="115092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Container</a:t>
            </a:r>
            <a:r>
              <a:rPr b="0" lang="es-ES" sz="14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port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58880" y="1328400"/>
            <a:ext cx="3946680" cy="12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4000" spc="-12" strike="noStrike">
                <a:solidFill>
                  <a:srgbClr val="000000"/>
                </a:solidFill>
                <a:latin typeface="Arial"/>
                <a:ea typeface="DejaVu Sans"/>
              </a:rPr>
              <a:t>Section </a:t>
            </a:r>
            <a:r>
              <a:rPr b="0" lang="es-ES" sz="4000" spc="-7" strike="noStrike">
                <a:solidFill>
                  <a:srgbClr val="000000"/>
                </a:solidFill>
                <a:latin typeface="Arial"/>
                <a:ea typeface="DejaVu Sans"/>
              </a:rPr>
              <a:t>4: 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Docker</a:t>
            </a:r>
            <a:r>
              <a:rPr b="0" lang="es-ES" sz="4000" spc="-97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Compose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5442480" y="4509000"/>
            <a:ext cx="2989080" cy="5806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"/>
          <p:cNvSpPr/>
          <p:nvPr/>
        </p:nvSpPr>
        <p:spPr>
          <a:xfrm>
            <a:off x="5487120" y="4530600"/>
            <a:ext cx="2899440" cy="491040"/>
          </a:xfrm>
          <a:custGeom>
            <a:avLst/>
            <a:gdLst/>
            <a:ahLst/>
            <a:rect l="l" t="t" r="r" b="b"/>
            <a:pathLst>
              <a:path w="2900679" h="492125">
                <a:moveTo>
                  <a:pt x="0" y="82024"/>
                </a:moveTo>
                <a:lnTo>
                  <a:pt x="6446" y="50097"/>
                </a:lnTo>
                <a:lnTo>
                  <a:pt x="24024" y="24024"/>
                </a:lnTo>
                <a:lnTo>
                  <a:pt x="50097" y="6446"/>
                </a:lnTo>
                <a:lnTo>
                  <a:pt x="82024" y="0"/>
                </a:lnTo>
                <a:lnTo>
                  <a:pt x="2818494" y="0"/>
                </a:lnTo>
                <a:lnTo>
                  <a:pt x="2864007" y="13784"/>
                </a:lnTo>
                <a:lnTo>
                  <a:pt x="2894281" y="50634"/>
                </a:lnTo>
                <a:lnTo>
                  <a:pt x="2900519" y="82024"/>
                </a:lnTo>
                <a:lnTo>
                  <a:pt x="2900519" y="410099"/>
                </a:lnTo>
                <a:lnTo>
                  <a:pt x="2894073" y="442022"/>
                </a:lnTo>
                <a:lnTo>
                  <a:pt x="2876494" y="468086"/>
                </a:lnTo>
                <a:lnTo>
                  <a:pt x="2850421" y="485656"/>
                </a:lnTo>
                <a:lnTo>
                  <a:pt x="2818494" y="492099"/>
                </a:lnTo>
                <a:lnTo>
                  <a:pt x="82024" y="492099"/>
                </a:lnTo>
                <a:lnTo>
                  <a:pt x="50097" y="485656"/>
                </a:lnTo>
                <a:lnTo>
                  <a:pt x="24024" y="468086"/>
                </a:lnTo>
                <a:lnTo>
                  <a:pt x="6446" y="442022"/>
                </a:lnTo>
                <a:lnTo>
                  <a:pt x="0" y="410099"/>
                </a:lnTo>
                <a:lnTo>
                  <a:pt x="0" y="82024"/>
                </a:lnTo>
                <a:close/>
              </a:path>
            </a:pathLst>
          </a:custGeom>
          <a:noFill/>
          <a:ln w="9360">
            <a:solidFill>
              <a:srgbClr val="008c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"/>
          <p:cNvSpPr/>
          <p:nvPr/>
        </p:nvSpPr>
        <p:spPr>
          <a:xfrm>
            <a:off x="316080" y="273240"/>
            <a:ext cx="756828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Docker Compose: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Multi Container</a:t>
            </a:r>
            <a:r>
              <a:rPr b="0" lang="es-ES" sz="2800" spc="-66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Applications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5" name="CustomShape 4"/>
          <p:cNvSpPr/>
          <p:nvPr/>
        </p:nvSpPr>
        <p:spPr>
          <a:xfrm>
            <a:off x="265320" y="4862160"/>
            <a:ext cx="151920" cy="1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900" spc="-7" strike="noStrike">
                <a:solidFill>
                  <a:srgbClr val="797979"/>
                </a:solidFill>
                <a:latin typeface="Arial"/>
                <a:ea typeface="DejaVu Sans"/>
              </a:rPr>
              <a:t>49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6" name="CustomShape 5"/>
          <p:cNvSpPr/>
          <p:nvPr/>
        </p:nvSpPr>
        <p:spPr>
          <a:xfrm>
            <a:off x="243000" y="1107720"/>
            <a:ext cx="4217400" cy="445320"/>
          </a:xfrm>
          <a:custGeom>
            <a:avLst/>
            <a:gdLst/>
            <a:ahLst/>
            <a:rect l="l" t="t" r="r" b="b"/>
            <a:pathLst>
              <a:path w="4218305" h="446405">
                <a:moveTo>
                  <a:pt x="0" y="74302"/>
                </a:moveTo>
                <a:lnTo>
                  <a:pt x="5838" y="45381"/>
                </a:lnTo>
                <a:lnTo>
                  <a:pt x="21762" y="21763"/>
                </a:lnTo>
                <a:lnTo>
                  <a:pt x="45379" y="5839"/>
                </a:lnTo>
                <a:lnTo>
                  <a:pt x="74300" y="0"/>
                </a:lnTo>
                <a:lnTo>
                  <a:pt x="4144004" y="0"/>
                </a:lnTo>
                <a:lnTo>
                  <a:pt x="4185242" y="12484"/>
                </a:lnTo>
                <a:lnTo>
                  <a:pt x="4212651" y="45868"/>
                </a:lnTo>
                <a:lnTo>
                  <a:pt x="4218304" y="74302"/>
                </a:lnTo>
                <a:lnTo>
                  <a:pt x="4218304" y="371496"/>
                </a:lnTo>
                <a:lnTo>
                  <a:pt x="4212467" y="400419"/>
                </a:lnTo>
                <a:lnTo>
                  <a:pt x="4196548" y="424036"/>
                </a:lnTo>
                <a:lnTo>
                  <a:pt x="4172931" y="439960"/>
                </a:lnTo>
                <a:lnTo>
                  <a:pt x="4144004" y="445799"/>
                </a:lnTo>
                <a:lnTo>
                  <a:pt x="74300" y="445799"/>
                </a:lnTo>
                <a:lnTo>
                  <a:pt x="45379" y="439960"/>
                </a:lnTo>
                <a:lnTo>
                  <a:pt x="21762" y="424036"/>
                </a:lnTo>
                <a:lnTo>
                  <a:pt x="5838" y="400419"/>
                </a:lnTo>
                <a:lnTo>
                  <a:pt x="0" y="371496"/>
                </a:lnTo>
                <a:lnTo>
                  <a:pt x="0" y="74302"/>
                </a:lnTo>
                <a:close/>
              </a:path>
            </a:pathLst>
          </a:custGeom>
          <a:noFill/>
          <a:ln w="9360">
            <a:solidFill>
              <a:srgbClr val="008c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6"/>
          <p:cNvSpPr/>
          <p:nvPr/>
        </p:nvSpPr>
        <p:spPr>
          <a:xfrm>
            <a:off x="415800" y="1591920"/>
            <a:ext cx="3760560" cy="9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7440" bIns="0">
            <a:spAutoFit/>
          </a:bodyPr>
          <a:p>
            <a:pPr marL="271080" indent="-257400">
              <a:lnSpc>
                <a:spcPct val="100000"/>
              </a:lnSpc>
              <a:spcBef>
                <a:spcPts val="295"/>
              </a:spcBef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Build and run one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container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at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a</a:t>
            </a:r>
            <a:r>
              <a:rPr b="0" lang="es-ES" sz="1400" spc="-41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time</a:t>
            </a:r>
            <a:endParaRPr b="0" lang="en-US" sz="1400" spc="-1" strike="noStrike">
              <a:latin typeface="Arial"/>
            </a:endParaRPr>
          </a:p>
          <a:p>
            <a:pPr marL="271080" indent="-257400">
              <a:lnSpc>
                <a:spcPct val="100000"/>
              </a:lnSpc>
              <a:spcBef>
                <a:spcPts val="196"/>
              </a:spcBef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Manually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connect containers</a:t>
            </a:r>
            <a:r>
              <a:rPr b="0" lang="es-ES" sz="1400" spc="-32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together</a:t>
            </a:r>
            <a:endParaRPr b="0" lang="en-US" sz="1400" spc="-1" strike="noStrike">
              <a:latin typeface="Arial"/>
            </a:endParaRPr>
          </a:p>
          <a:p>
            <a:pPr marL="271080" indent="-257400">
              <a:lnSpc>
                <a:spcPct val="111000"/>
              </a:lnSpc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Must be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careful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with dependencies and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start 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up</a:t>
            </a:r>
            <a:r>
              <a:rPr b="0" lang="es-ES" sz="1400" spc="-12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order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8" name="CustomShape 7"/>
          <p:cNvSpPr/>
          <p:nvPr/>
        </p:nvSpPr>
        <p:spPr>
          <a:xfrm>
            <a:off x="4710600" y="1112760"/>
            <a:ext cx="4229280" cy="445320"/>
          </a:xfrm>
          <a:custGeom>
            <a:avLst/>
            <a:gdLst/>
            <a:ahLst/>
            <a:rect l="l" t="t" r="r" b="b"/>
            <a:pathLst>
              <a:path w="4230370" h="446405">
                <a:moveTo>
                  <a:pt x="0" y="74302"/>
                </a:moveTo>
                <a:lnTo>
                  <a:pt x="5836" y="45381"/>
                </a:lnTo>
                <a:lnTo>
                  <a:pt x="21756" y="21763"/>
                </a:lnTo>
                <a:lnTo>
                  <a:pt x="45372" y="5839"/>
                </a:lnTo>
                <a:lnTo>
                  <a:pt x="74299" y="0"/>
                </a:lnTo>
                <a:lnTo>
                  <a:pt x="4155441" y="0"/>
                </a:lnTo>
                <a:lnTo>
                  <a:pt x="4196665" y="12484"/>
                </a:lnTo>
                <a:lnTo>
                  <a:pt x="4224088" y="45868"/>
                </a:lnTo>
                <a:lnTo>
                  <a:pt x="4229741" y="74302"/>
                </a:lnTo>
                <a:lnTo>
                  <a:pt x="4229741" y="371496"/>
                </a:lnTo>
                <a:lnTo>
                  <a:pt x="4223901" y="400419"/>
                </a:lnTo>
                <a:lnTo>
                  <a:pt x="4207975" y="424036"/>
                </a:lnTo>
                <a:lnTo>
                  <a:pt x="4184358" y="439960"/>
                </a:lnTo>
                <a:lnTo>
                  <a:pt x="4155441" y="445799"/>
                </a:lnTo>
                <a:lnTo>
                  <a:pt x="74299" y="445799"/>
                </a:lnTo>
                <a:lnTo>
                  <a:pt x="45372" y="439960"/>
                </a:lnTo>
                <a:lnTo>
                  <a:pt x="21756" y="424036"/>
                </a:lnTo>
                <a:lnTo>
                  <a:pt x="5836" y="400419"/>
                </a:lnTo>
                <a:lnTo>
                  <a:pt x="0" y="371496"/>
                </a:lnTo>
                <a:lnTo>
                  <a:pt x="0" y="74302"/>
                </a:lnTo>
                <a:close/>
              </a:path>
            </a:pathLst>
          </a:custGeom>
          <a:noFill/>
          <a:ln w="9360">
            <a:solidFill>
              <a:srgbClr val="008c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8"/>
          <p:cNvSpPr/>
          <p:nvPr/>
        </p:nvSpPr>
        <p:spPr>
          <a:xfrm>
            <a:off x="905760" y="3261240"/>
            <a:ext cx="517320" cy="4381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9"/>
          <p:cNvSpPr/>
          <p:nvPr/>
        </p:nvSpPr>
        <p:spPr>
          <a:xfrm>
            <a:off x="4843440" y="1680120"/>
            <a:ext cx="390852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7440" bIns="0">
            <a:spAutoFit/>
          </a:bodyPr>
          <a:p>
            <a:pPr marL="271080" indent="-257400">
              <a:lnSpc>
                <a:spcPct val="100000"/>
              </a:lnSpc>
              <a:spcBef>
                <a:spcPts val="295"/>
              </a:spcBef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Define multi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container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app in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compose.yml</a:t>
            </a:r>
            <a:r>
              <a:rPr b="0" lang="es-ES" sz="1400" spc="-86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file</a:t>
            </a:r>
            <a:endParaRPr b="0" lang="en-US" sz="1400" spc="-1" strike="noStrike">
              <a:latin typeface="Arial"/>
            </a:endParaRPr>
          </a:p>
          <a:p>
            <a:pPr marL="271080" indent="-257400">
              <a:lnSpc>
                <a:spcPct val="100000"/>
              </a:lnSpc>
              <a:spcBef>
                <a:spcPts val="196"/>
              </a:spcBef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Single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command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to deploy entire</a:t>
            </a:r>
            <a:r>
              <a:rPr b="0" lang="es-ES" sz="1400" spc="-3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app</a:t>
            </a:r>
            <a:endParaRPr b="0" lang="en-US" sz="1400" spc="-1" strike="noStrike">
              <a:latin typeface="Arial"/>
            </a:endParaRPr>
          </a:p>
          <a:p>
            <a:pPr marL="271080" indent="-257400">
              <a:lnSpc>
                <a:spcPct val="100000"/>
              </a:lnSpc>
              <a:spcBef>
                <a:spcPts val="196"/>
              </a:spcBef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Handles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container</a:t>
            </a:r>
            <a:r>
              <a:rPr b="0" lang="es-ES" sz="1400" spc="-1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dependencies</a:t>
            </a:r>
            <a:endParaRPr b="0" lang="en-US" sz="1400" spc="-1" strike="noStrike">
              <a:latin typeface="Arial"/>
            </a:endParaRPr>
          </a:p>
          <a:p>
            <a:pPr marL="271080" indent="-257400">
              <a:lnSpc>
                <a:spcPct val="111000"/>
              </a:lnSpc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Works with Docker Swarm, Networking,  Volumes, Universal Control</a:t>
            </a:r>
            <a:r>
              <a:rPr b="0" lang="es-ES" sz="1400" spc="-26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Plane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1" name="CustomShape 10"/>
          <p:cNvSpPr/>
          <p:nvPr/>
        </p:nvSpPr>
        <p:spPr>
          <a:xfrm>
            <a:off x="5968440" y="3408120"/>
            <a:ext cx="793440" cy="1044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11"/>
          <p:cNvSpPr/>
          <p:nvPr/>
        </p:nvSpPr>
        <p:spPr>
          <a:xfrm>
            <a:off x="6021360" y="3440880"/>
            <a:ext cx="601560" cy="360"/>
          </a:xfrm>
          <a:custGeom>
            <a:avLst/>
            <a:gdLst/>
            <a:ahLst/>
            <a:rect l="l" t="t" r="r" b="b"/>
            <a:pathLst>
              <a:path w="602615" h="0">
                <a:moveTo>
                  <a:pt x="0" y="0"/>
                </a:moveTo>
                <a:lnTo>
                  <a:pt x="602173" y="0"/>
                </a:lnTo>
              </a:path>
            </a:pathLst>
          </a:custGeom>
          <a:noFill/>
          <a:ln w="2556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12"/>
          <p:cNvSpPr/>
          <p:nvPr/>
        </p:nvSpPr>
        <p:spPr>
          <a:xfrm>
            <a:off x="6582240" y="3399480"/>
            <a:ext cx="102960" cy="813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13"/>
          <p:cNvSpPr/>
          <p:nvPr/>
        </p:nvSpPr>
        <p:spPr>
          <a:xfrm>
            <a:off x="5451120" y="3238200"/>
            <a:ext cx="517320" cy="43812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14"/>
          <p:cNvSpPr/>
          <p:nvPr/>
        </p:nvSpPr>
        <p:spPr>
          <a:xfrm>
            <a:off x="2279160" y="3766320"/>
            <a:ext cx="281880" cy="2844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15"/>
          <p:cNvSpPr/>
          <p:nvPr/>
        </p:nvSpPr>
        <p:spPr>
          <a:xfrm>
            <a:off x="2283840" y="3349440"/>
            <a:ext cx="277200" cy="28440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16"/>
          <p:cNvSpPr/>
          <p:nvPr/>
        </p:nvSpPr>
        <p:spPr>
          <a:xfrm>
            <a:off x="2283840" y="2871720"/>
            <a:ext cx="277200" cy="28440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7"/>
          <p:cNvSpPr/>
          <p:nvPr/>
        </p:nvSpPr>
        <p:spPr>
          <a:xfrm>
            <a:off x="4999320" y="3203280"/>
            <a:ext cx="486720" cy="48672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8"/>
          <p:cNvSpPr/>
          <p:nvPr/>
        </p:nvSpPr>
        <p:spPr>
          <a:xfrm>
            <a:off x="1457640" y="3450240"/>
            <a:ext cx="877680" cy="10440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19"/>
          <p:cNvSpPr/>
          <p:nvPr/>
        </p:nvSpPr>
        <p:spPr>
          <a:xfrm>
            <a:off x="1510560" y="3483000"/>
            <a:ext cx="685440" cy="360"/>
          </a:xfrm>
          <a:custGeom>
            <a:avLst/>
            <a:gdLst/>
            <a:ahLst/>
            <a:rect l="l" t="t" r="r" b="b"/>
            <a:pathLst>
              <a:path w="686435" h="0">
                <a:moveTo>
                  <a:pt x="0" y="0"/>
                </a:moveTo>
                <a:lnTo>
                  <a:pt x="686158" y="0"/>
                </a:lnTo>
              </a:path>
            </a:pathLst>
          </a:custGeom>
          <a:noFill/>
          <a:ln w="2556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20"/>
          <p:cNvSpPr/>
          <p:nvPr/>
        </p:nvSpPr>
        <p:spPr>
          <a:xfrm>
            <a:off x="2155320" y="3441960"/>
            <a:ext cx="102960" cy="8136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21"/>
          <p:cNvSpPr/>
          <p:nvPr/>
        </p:nvSpPr>
        <p:spPr>
          <a:xfrm>
            <a:off x="1458000" y="2972880"/>
            <a:ext cx="877320" cy="57960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22"/>
          <p:cNvSpPr/>
          <p:nvPr/>
        </p:nvSpPr>
        <p:spPr>
          <a:xfrm>
            <a:off x="1510560" y="3051000"/>
            <a:ext cx="698040" cy="428760"/>
          </a:xfrm>
          <a:custGeom>
            <a:avLst/>
            <a:gdLst/>
            <a:ahLst/>
            <a:rect l="l" t="t" r="r" b="b"/>
            <a:pathLst>
              <a:path w="699135" h="429895">
                <a:moveTo>
                  <a:pt x="0" y="429624"/>
                </a:moveTo>
                <a:lnTo>
                  <a:pt x="698938" y="0"/>
                </a:lnTo>
              </a:path>
            </a:pathLst>
          </a:custGeom>
          <a:noFill/>
          <a:ln w="2556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23"/>
          <p:cNvSpPr/>
          <p:nvPr/>
        </p:nvSpPr>
        <p:spPr>
          <a:xfrm>
            <a:off x="2157480" y="3012120"/>
            <a:ext cx="106200" cy="8964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24"/>
          <p:cNvSpPr/>
          <p:nvPr/>
        </p:nvSpPr>
        <p:spPr>
          <a:xfrm>
            <a:off x="1458000" y="3448080"/>
            <a:ext cx="843480" cy="523800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25"/>
          <p:cNvSpPr/>
          <p:nvPr/>
        </p:nvSpPr>
        <p:spPr>
          <a:xfrm>
            <a:off x="1510560" y="3480840"/>
            <a:ext cx="662400" cy="375480"/>
          </a:xfrm>
          <a:custGeom>
            <a:avLst/>
            <a:gdLst/>
            <a:ahLst/>
            <a:rect l="l" t="t" r="r" b="b"/>
            <a:pathLst>
              <a:path w="663575" h="376554">
                <a:moveTo>
                  <a:pt x="0" y="0"/>
                </a:moveTo>
                <a:lnTo>
                  <a:pt x="663488" y="376449"/>
                </a:lnTo>
              </a:path>
            </a:pathLst>
          </a:custGeom>
          <a:noFill/>
          <a:ln w="2556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26"/>
          <p:cNvSpPr/>
          <p:nvPr/>
        </p:nvSpPr>
        <p:spPr>
          <a:xfrm>
            <a:off x="2122560" y="3805560"/>
            <a:ext cx="106560" cy="87840"/>
          </a:xfrm>
          <a:prstGeom prst="rect">
            <a:avLst/>
          </a:prstGeom>
          <a:blipFill rotWithShape="0"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7"/>
          <p:cNvSpPr/>
          <p:nvPr/>
        </p:nvSpPr>
        <p:spPr>
          <a:xfrm>
            <a:off x="5510520" y="3603240"/>
            <a:ext cx="2854440" cy="917280"/>
          </a:xfrm>
          <a:custGeom>
            <a:avLst/>
            <a:gdLst/>
            <a:ahLst/>
            <a:rect l="l" t="t" r="r" b="b"/>
            <a:pathLst>
              <a:path w="2855595" h="918210">
                <a:moveTo>
                  <a:pt x="2855469" y="917723"/>
                </a:moveTo>
                <a:lnTo>
                  <a:pt x="0" y="917723"/>
                </a:lnTo>
                <a:lnTo>
                  <a:pt x="1427722" y="0"/>
                </a:lnTo>
                <a:lnTo>
                  <a:pt x="2855469" y="917723"/>
                </a:lnTo>
                <a:close/>
              </a:path>
            </a:pathLst>
          </a:custGeom>
          <a:solidFill>
            <a:srgbClr val="e1ebe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28"/>
          <p:cNvSpPr/>
          <p:nvPr/>
        </p:nvSpPr>
        <p:spPr>
          <a:xfrm>
            <a:off x="5510520" y="3603240"/>
            <a:ext cx="2854440" cy="917280"/>
          </a:xfrm>
          <a:custGeom>
            <a:avLst/>
            <a:gdLst/>
            <a:ahLst/>
            <a:rect l="l" t="t" r="r" b="b"/>
            <a:pathLst>
              <a:path w="2855595" h="918210">
                <a:moveTo>
                  <a:pt x="0" y="917723"/>
                </a:moveTo>
                <a:lnTo>
                  <a:pt x="1427722" y="0"/>
                </a:lnTo>
                <a:lnTo>
                  <a:pt x="2855469" y="917723"/>
                </a:lnTo>
                <a:lnTo>
                  <a:pt x="0" y="917723"/>
                </a:lnTo>
                <a:close/>
              </a:path>
            </a:pathLst>
          </a:custGeom>
          <a:noFill/>
          <a:ln w="9360">
            <a:solidFill>
              <a:srgbClr val="e1ebe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29"/>
          <p:cNvSpPr/>
          <p:nvPr/>
        </p:nvSpPr>
        <p:spPr>
          <a:xfrm>
            <a:off x="6644880" y="4485600"/>
            <a:ext cx="639720" cy="596520"/>
          </a:xfrm>
          <a:prstGeom prst="rect">
            <a:avLst/>
          </a:prstGeom>
          <a:blipFill rotWithShape="0"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30"/>
          <p:cNvSpPr/>
          <p:nvPr/>
        </p:nvSpPr>
        <p:spPr>
          <a:xfrm>
            <a:off x="5534640" y="4490280"/>
            <a:ext cx="639720" cy="596520"/>
          </a:xfrm>
          <a:prstGeom prst="rect">
            <a:avLst/>
          </a:prstGeom>
          <a:blipFill rotWithShape="0"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31"/>
          <p:cNvSpPr/>
          <p:nvPr/>
        </p:nvSpPr>
        <p:spPr>
          <a:xfrm>
            <a:off x="6107400" y="4494600"/>
            <a:ext cx="639720" cy="596520"/>
          </a:xfrm>
          <a:prstGeom prst="rect">
            <a:avLst/>
          </a:prstGeom>
          <a:blipFill rotWithShape="0"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32"/>
          <p:cNvSpPr/>
          <p:nvPr/>
        </p:nvSpPr>
        <p:spPr>
          <a:xfrm>
            <a:off x="7184160" y="4488840"/>
            <a:ext cx="639720" cy="596520"/>
          </a:xfrm>
          <a:prstGeom prst="rect">
            <a:avLst/>
          </a:prstGeom>
          <a:blipFill rotWithShape="0"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33"/>
          <p:cNvSpPr/>
          <p:nvPr/>
        </p:nvSpPr>
        <p:spPr>
          <a:xfrm>
            <a:off x="7724880" y="4483440"/>
            <a:ext cx="639720" cy="596520"/>
          </a:xfrm>
          <a:prstGeom prst="rect">
            <a:avLst/>
          </a:prstGeom>
          <a:blipFill rotWithShape="0"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34"/>
          <p:cNvSpPr/>
          <p:nvPr/>
        </p:nvSpPr>
        <p:spPr>
          <a:xfrm>
            <a:off x="6662160" y="3121920"/>
            <a:ext cx="555840" cy="554400"/>
          </a:xfrm>
          <a:prstGeom prst="rect">
            <a:avLst/>
          </a:prstGeom>
          <a:blipFill rotWithShape="0"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35"/>
          <p:cNvSpPr/>
          <p:nvPr/>
        </p:nvSpPr>
        <p:spPr>
          <a:xfrm>
            <a:off x="6060600" y="4056840"/>
            <a:ext cx="1734480" cy="350640"/>
          </a:xfrm>
          <a:custGeom>
            <a:avLst/>
            <a:gdLst/>
            <a:ahLst/>
            <a:rect l="l" t="t" r="r" b="b"/>
            <a:pathLst>
              <a:path w="1735454" h="351789">
                <a:moveTo>
                  <a:pt x="0" y="175799"/>
                </a:moveTo>
                <a:lnTo>
                  <a:pt x="3184" y="160629"/>
                </a:lnTo>
                <a:lnTo>
                  <a:pt x="12562" y="145818"/>
                </a:lnTo>
                <a:lnTo>
                  <a:pt x="48862" y="117482"/>
                </a:lnTo>
                <a:lnTo>
                  <a:pt x="106815" y="91213"/>
                </a:lnTo>
                <a:lnTo>
                  <a:pt x="143260" y="78986"/>
                </a:lnTo>
                <a:lnTo>
                  <a:pt x="184338" y="67434"/>
                </a:lnTo>
                <a:lnTo>
                  <a:pt x="229788" y="56610"/>
                </a:lnTo>
                <a:lnTo>
                  <a:pt x="279349" y="46566"/>
                </a:lnTo>
                <a:lnTo>
                  <a:pt x="332761" y="37355"/>
                </a:lnTo>
                <a:lnTo>
                  <a:pt x="389764" y="29031"/>
                </a:lnTo>
                <a:lnTo>
                  <a:pt x="450097" y="21645"/>
                </a:lnTo>
                <a:lnTo>
                  <a:pt x="513500" y="15251"/>
                </a:lnTo>
                <a:lnTo>
                  <a:pt x="579712" y="9901"/>
                </a:lnTo>
                <a:lnTo>
                  <a:pt x="648473" y="5648"/>
                </a:lnTo>
                <a:lnTo>
                  <a:pt x="719523" y="2545"/>
                </a:lnTo>
                <a:lnTo>
                  <a:pt x="792602" y="645"/>
                </a:lnTo>
                <a:lnTo>
                  <a:pt x="867448" y="0"/>
                </a:lnTo>
                <a:lnTo>
                  <a:pt x="942294" y="645"/>
                </a:lnTo>
                <a:lnTo>
                  <a:pt x="1015372" y="2545"/>
                </a:lnTo>
                <a:lnTo>
                  <a:pt x="1086422" y="5648"/>
                </a:lnTo>
                <a:lnTo>
                  <a:pt x="1155183" y="9901"/>
                </a:lnTo>
                <a:lnTo>
                  <a:pt x="1221396" y="15251"/>
                </a:lnTo>
                <a:lnTo>
                  <a:pt x="1284799" y="21645"/>
                </a:lnTo>
                <a:lnTo>
                  <a:pt x="1345132" y="29031"/>
                </a:lnTo>
                <a:lnTo>
                  <a:pt x="1402134" y="37355"/>
                </a:lnTo>
                <a:lnTo>
                  <a:pt x="1455546" y="46566"/>
                </a:lnTo>
                <a:lnTo>
                  <a:pt x="1505108" y="56610"/>
                </a:lnTo>
                <a:lnTo>
                  <a:pt x="1550557" y="67434"/>
                </a:lnTo>
                <a:lnTo>
                  <a:pt x="1591635" y="78986"/>
                </a:lnTo>
                <a:lnTo>
                  <a:pt x="1628081" y="91213"/>
                </a:lnTo>
                <a:lnTo>
                  <a:pt x="1686034" y="117482"/>
                </a:lnTo>
                <a:lnTo>
                  <a:pt x="1722333" y="145818"/>
                </a:lnTo>
                <a:lnTo>
                  <a:pt x="1734896" y="175799"/>
                </a:lnTo>
                <a:lnTo>
                  <a:pt x="1707020" y="220172"/>
                </a:lnTo>
                <a:lnTo>
                  <a:pt x="1659634" y="247525"/>
                </a:lnTo>
                <a:lnTo>
                  <a:pt x="1591635" y="272601"/>
                </a:lnTo>
                <a:lnTo>
                  <a:pt x="1550557" y="284154"/>
                </a:lnTo>
                <a:lnTo>
                  <a:pt x="1505108" y="294979"/>
                </a:lnTo>
                <a:lnTo>
                  <a:pt x="1455546" y="305024"/>
                </a:lnTo>
                <a:lnTo>
                  <a:pt x="1402134" y="314235"/>
                </a:lnTo>
                <a:lnTo>
                  <a:pt x="1345132" y="322561"/>
                </a:lnTo>
                <a:lnTo>
                  <a:pt x="1284799" y="329948"/>
                </a:lnTo>
                <a:lnTo>
                  <a:pt x="1221396" y="336344"/>
                </a:lnTo>
                <a:lnTo>
                  <a:pt x="1155183" y="341695"/>
                </a:lnTo>
                <a:lnTo>
                  <a:pt x="1086422" y="345948"/>
                </a:lnTo>
                <a:lnTo>
                  <a:pt x="1015372" y="349052"/>
                </a:lnTo>
                <a:lnTo>
                  <a:pt x="942294" y="350953"/>
                </a:lnTo>
                <a:lnTo>
                  <a:pt x="867448" y="351599"/>
                </a:lnTo>
                <a:lnTo>
                  <a:pt x="792602" y="350953"/>
                </a:lnTo>
                <a:lnTo>
                  <a:pt x="719523" y="349052"/>
                </a:lnTo>
                <a:lnTo>
                  <a:pt x="648473" y="345948"/>
                </a:lnTo>
                <a:lnTo>
                  <a:pt x="579712" y="341695"/>
                </a:lnTo>
                <a:lnTo>
                  <a:pt x="513500" y="336344"/>
                </a:lnTo>
                <a:lnTo>
                  <a:pt x="450097" y="329948"/>
                </a:lnTo>
                <a:lnTo>
                  <a:pt x="389764" y="322561"/>
                </a:lnTo>
                <a:lnTo>
                  <a:pt x="332761" y="314235"/>
                </a:lnTo>
                <a:lnTo>
                  <a:pt x="279349" y="305024"/>
                </a:lnTo>
                <a:lnTo>
                  <a:pt x="229788" y="294979"/>
                </a:lnTo>
                <a:lnTo>
                  <a:pt x="184338" y="284154"/>
                </a:lnTo>
                <a:lnTo>
                  <a:pt x="143260" y="272601"/>
                </a:lnTo>
                <a:lnTo>
                  <a:pt x="106815" y="260374"/>
                </a:lnTo>
                <a:lnTo>
                  <a:pt x="48862" y="234106"/>
                </a:lnTo>
                <a:lnTo>
                  <a:pt x="12562" y="205774"/>
                </a:lnTo>
                <a:lnTo>
                  <a:pt x="3184" y="190965"/>
                </a:lnTo>
                <a:lnTo>
                  <a:pt x="0" y="175799"/>
                </a:lnTo>
                <a:close/>
              </a:path>
            </a:pathLst>
          </a:custGeom>
          <a:noFill/>
          <a:ln w="9360">
            <a:solidFill>
              <a:srgbClr val="008e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36"/>
          <p:cNvSpPr/>
          <p:nvPr/>
        </p:nvSpPr>
        <p:spPr>
          <a:xfrm>
            <a:off x="5969880" y="4136400"/>
            <a:ext cx="237600" cy="237600"/>
          </a:xfrm>
          <a:custGeom>
            <a:avLst/>
            <a:gdLst/>
            <a:ah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37"/>
          <p:cNvSpPr/>
          <p:nvPr/>
        </p:nvSpPr>
        <p:spPr>
          <a:xfrm>
            <a:off x="5969880" y="4136400"/>
            <a:ext cx="237600" cy="237600"/>
          </a:xfrm>
          <a:custGeom>
            <a:avLst/>
            <a:gdLst/>
            <a:ah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38"/>
          <p:cNvSpPr/>
          <p:nvPr/>
        </p:nvSpPr>
        <p:spPr>
          <a:xfrm>
            <a:off x="5884920" y="4049280"/>
            <a:ext cx="416160" cy="416160"/>
          </a:xfrm>
          <a:prstGeom prst="rect">
            <a:avLst/>
          </a:prstGeom>
          <a:blipFill rotWithShape="0"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39"/>
          <p:cNvSpPr/>
          <p:nvPr/>
        </p:nvSpPr>
        <p:spPr>
          <a:xfrm>
            <a:off x="7641720" y="4095720"/>
            <a:ext cx="237600" cy="23760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40"/>
          <p:cNvSpPr/>
          <p:nvPr/>
        </p:nvSpPr>
        <p:spPr>
          <a:xfrm>
            <a:off x="7641720" y="4095720"/>
            <a:ext cx="237600" cy="23760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41"/>
          <p:cNvSpPr/>
          <p:nvPr/>
        </p:nvSpPr>
        <p:spPr>
          <a:xfrm>
            <a:off x="7556760" y="4008960"/>
            <a:ext cx="416160" cy="416160"/>
          </a:xfrm>
          <a:prstGeom prst="rect">
            <a:avLst/>
          </a:prstGeom>
          <a:blipFill rotWithShape="0"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42"/>
          <p:cNvSpPr/>
          <p:nvPr/>
        </p:nvSpPr>
        <p:spPr>
          <a:xfrm>
            <a:off x="6954840" y="4282200"/>
            <a:ext cx="237600" cy="23760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43"/>
          <p:cNvSpPr/>
          <p:nvPr/>
        </p:nvSpPr>
        <p:spPr>
          <a:xfrm>
            <a:off x="6954840" y="4282200"/>
            <a:ext cx="237600" cy="23760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44"/>
          <p:cNvSpPr/>
          <p:nvPr/>
        </p:nvSpPr>
        <p:spPr>
          <a:xfrm>
            <a:off x="6870240" y="4195440"/>
            <a:ext cx="416160" cy="416160"/>
          </a:xfrm>
          <a:prstGeom prst="rect">
            <a:avLst/>
          </a:prstGeom>
          <a:blipFill rotWithShape="0"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45"/>
          <p:cNvSpPr/>
          <p:nvPr/>
        </p:nvSpPr>
        <p:spPr>
          <a:xfrm>
            <a:off x="6710400" y="3913200"/>
            <a:ext cx="237600" cy="23760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46"/>
          <p:cNvSpPr/>
          <p:nvPr/>
        </p:nvSpPr>
        <p:spPr>
          <a:xfrm>
            <a:off x="6710400" y="3913200"/>
            <a:ext cx="237600" cy="23760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47"/>
          <p:cNvSpPr/>
          <p:nvPr/>
        </p:nvSpPr>
        <p:spPr>
          <a:xfrm>
            <a:off x="6625800" y="3826080"/>
            <a:ext cx="416160" cy="416160"/>
          </a:xfrm>
          <a:prstGeom prst="rect">
            <a:avLst/>
          </a:prstGeom>
          <a:blipFill rotWithShape="0"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1444320" y="1607760"/>
            <a:ext cx="1780560" cy="2195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2"/>
          <p:cNvSpPr/>
          <p:nvPr/>
        </p:nvSpPr>
        <p:spPr>
          <a:xfrm>
            <a:off x="2933640" y="1574280"/>
            <a:ext cx="273960" cy="342360"/>
          </a:xfrm>
          <a:custGeom>
            <a:avLst/>
            <a:gdLst/>
            <a:ahLst/>
            <a:rect l="l" t="t" r="r" b="b"/>
            <a:pathLst>
              <a:path w="274955" h="343535">
                <a:moveTo>
                  <a:pt x="274799" y="342999"/>
                </a:moveTo>
                <a:lnTo>
                  <a:pt x="45799" y="342999"/>
                </a:lnTo>
                <a:lnTo>
                  <a:pt x="0" y="297199"/>
                </a:lnTo>
                <a:lnTo>
                  <a:pt x="0" y="0"/>
                </a:lnTo>
                <a:lnTo>
                  <a:pt x="228999" y="0"/>
                </a:lnTo>
                <a:lnTo>
                  <a:pt x="274799" y="45799"/>
                </a:lnTo>
                <a:lnTo>
                  <a:pt x="274799" y="342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"/>
          <p:cNvSpPr/>
          <p:nvPr/>
        </p:nvSpPr>
        <p:spPr>
          <a:xfrm>
            <a:off x="2933640" y="1574280"/>
            <a:ext cx="273960" cy="342360"/>
          </a:xfrm>
          <a:custGeom>
            <a:avLst/>
            <a:gdLst/>
            <a:ahLst/>
            <a:rect l="l" t="t" r="r" b="b"/>
            <a:pathLst>
              <a:path w="274955" h="343535">
                <a:moveTo>
                  <a:pt x="0" y="0"/>
                </a:moveTo>
                <a:lnTo>
                  <a:pt x="228999" y="0"/>
                </a:lnTo>
                <a:lnTo>
                  <a:pt x="274799" y="45799"/>
                </a:lnTo>
                <a:lnTo>
                  <a:pt x="274799" y="342999"/>
                </a:lnTo>
                <a:lnTo>
                  <a:pt x="45799" y="342999"/>
                </a:lnTo>
                <a:lnTo>
                  <a:pt x="0" y="297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4"/>
          <p:cNvSpPr/>
          <p:nvPr/>
        </p:nvSpPr>
        <p:spPr>
          <a:xfrm>
            <a:off x="3147480" y="1374480"/>
            <a:ext cx="5835600" cy="3482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5"/>
          <p:cNvSpPr/>
          <p:nvPr/>
        </p:nvSpPr>
        <p:spPr>
          <a:xfrm>
            <a:off x="3071160" y="1386000"/>
            <a:ext cx="5646600" cy="3394440"/>
          </a:xfrm>
          <a:custGeom>
            <a:avLst/>
            <a:gdLst/>
            <a:ahLst/>
            <a:rect l="l" t="t" r="r" b="b"/>
            <a:pathLst>
              <a:path w="5435600" h="2639695">
                <a:moveTo>
                  <a:pt x="0" y="1197427"/>
                </a:moveTo>
                <a:lnTo>
                  <a:pt x="1311472" y="439901"/>
                </a:lnTo>
                <a:lnTo>
                  <a:pt x="1311472" y="0"/>
                </a:lnTo>
                <a:lnTo>
                  <a:pt x="5435214" y="0"/>
                </a:lnTo>
                <a:lnTo>
                  <a:pt x="5435214" y="1099752"/>
                </a:lnTo>
                <a:lnTo>
                  <a:pt x="1311472" y="1099752"/>
                </a:lnTo>
                <a:lnTo>
                  <a:pt x="0" y="1197427"/>
                </a:lnTo>
                <a:close/>
                <a:moveTo>
                  <a:pt x="5435214" y="2639424"/>
                </a:moveTo>
                <a:lnTo>
                  <a:pt x="1311472" y="2639424"/>
                </a:lnTo>
                <a:lnTo>
                  <a:pt x="1311472" y="1099752"/>
                </a:lnTo>
                <a:lnTo>
                  <a:pt x="5435214" y="1099752"/>
                </a:lnTo>
                <a:lnTo>
                  <a:pt x="5435214" y="2639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6"/>
          <p:cNvSpPr/>
          <p:nvPr/>
        </p:nvSpPr>
        <p:spPr>
          <a:xfrm>
            <a:off x="3225960" y="1386000"/>
            <a:ext cx="5491800" cy="3443040"/>
          </a:xfrm>
          <a:custGeom>
            <a:avLst/>
            <a:gdLst/>
            <a:ahLst/>
            <a:rect l="l" t="t" r="r" b="b"/>
            <a:pathLst>
              <a:path w="5435600" h="2639695">
                <a:moveTo>
                  <a:pt x="1311472" y="0"/>
                </a:moveTo>
                <a:lnTo>
                  <a:pt x="1998770" y="0"/>
                </a:lnTo>
                <a:lnTo>
                  <a:pt x="3029693" y="0"/>
                </a:lnTo>
                <a:lnTo>
                  <a:pt x="5435214" y="0"/>
                </a:lnTo>
                <a:lnTo>
                  <a:pt x="5435214" y="439901"/>
                </a:lnTo>
                <a:lnTo>
                  <a:pt x="5435214" y="1099752"/>
                </a:lnTo>
                <a:lnTo>
                  <a:pt x="5435214" y="2639424"/>
                </a:lnTo>
                <a:lnTo>
                  <a:pt x="3029693" y="2639424"/>
                </a:lnTo>
                <a:lnTo>
                  <a:pt x="1998770" y="2639424"/>
                </a:lnTo>
                <a:lnTo>
                  <a:pt x="1311472" y="2639424"/>
                </a:lnTo>
                <a:lnTo>
                  <a:pt x="1311472" y="1099752"/>
                </a:lnTo>
                <a:lnTo>
                  <a:pt x="0" y="1197427"/>
                </a:lnTo>
                <a:lnTo>
                  <a:pt x="1311472" y="439901"/>
                </a:lnTo>
                <a:lnTo>
                  <a:pt x="1311472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7"/>
          <p:cNvSpPr/>
          <p:nvPr/>
        </p:nvSpPr>
        <p:spPr>
          <a:xfrm>
            <a:off x="4648320" y="1440360"/>
            <a:ext cx="3830400" cy="41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0160" bIns="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version: '2' # specify docker-compose version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# Define the services/containers to be run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services: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angular: # name of the first service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build: client # specify the directory of the Dockerfile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ports: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- "4200:4200" # specify port forewarding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express: #name of the second service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build: api # specify the directory of the Dockerfile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ports: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- "3977:3977" #specify ports forewarding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database: # name of the third service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image: mongo # specify image to build container from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ports: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- "27017:27017" # specify port forewarding</a:t>
            </a:r>
            <a:endParaRPr b="0" lang="en-US" sz="1200" spc="-1" strike="noStrike">
              <a:latin typeface="Arial"/>
            </a:endParaRPr>
          </a:p>
          <a:p>
            <a:pPr marL="195120" indent="-181800">
              <a:lnSpc>
                <a:spcPts val="1420"/>
              </a:lnSpc>
              <a:spcBef>
                <a:spcPts val="159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56" name="CustomShape 8"/>
          <p:cNvSpPr/>
          <p:nvPr/>
        </p:nvSpPr>
        <p:spPr>
          <a:xfrm>
            <a:off x="275040" y="313200"/>
            <a:ext cx="756828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Docker Compose: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Multi Container</a:t>
            </a:r>
            <a:r>
              <a:rPr b="0" lang="es-ES" sz="2800" spc="-66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Applications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7" name="CustomShape 9"/>
          <p:cNvSpPr/>
          <p:nvPr/>
        </p:nvSpPr>
        <p:spPr>
          <a:xfrm>
            <a:off x="1572480" y="1673640"/>
            <a:ext cx="486720" cy="4867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2933640" y="1574280"/>
            <a:ext cx="273960" cy="342360"/>
          </a:xfrm>
          <a:custGeom>
            <a:avLst/>
            <a:gdLst/>
            <a:ahLst/>
            <a:rect l="l" t="t" r="r" b="b"/>
            <a:pathLst>
              <a:path w="274955" h="343535">
                <a:moveTo>
                  <a:pt x="274799" y="342999"/>
                </a:moveTo>
                <a:lnTo>
                  <a:pt x="45799" y="342999"/>
                </a:lnTo>
                <a:lnTo>
                  <a:pt x="0" y="297199"/>
                </a:lnTo>
                <a:lnTo>
                  <a:pt x="0" y="0"/>
                </a:lnTo>
                <a:lnTo>
                  <a:pt x="228999" y="0"/>
                </a:lnTo>
                <a:lnTo>
                  <a:pt x="274799" y="45799"/>
                </a:lnTo>
                <a:lnTo>
                  <a:pt x="274799" y="342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2"/>
          <p:cNvSpPr/>
          <p:nvPr/>
        </p:nvSpPr>
        <p:spPr>
          <a:xfrm>
            <a:off x="2933640" y="1574280"/>
            <a:ext cx="273960" cy="342360"/>
          </a:xfrm>
          <a:custGeom>
            <a:avLst/>
            <a:gdLst/>
            <a:ahLst/>
            <a:rect l="l" t="t" r="r" b="b"/>
            <a:pathLst>
              <a:path w="274955" h="343535">
                <a:moveTo>
                  <a:pt x="0" y="0"/>
                </a:moveTo>
                <a:lnTo>
                  <a:pt x="228999" y="0"/>
                </a:lnTo>
                <a:lnTo>
                  <a:pt x="274799" y="45799"/>
                </a:lnTo>
                <a:lnTo>
                  <a:pt x="274799" y="342999"/>
                </a:lnTo>
                <a:lnTo>
                  <a:pt x="45799" y="342999"/>
                </a:lnTo>
                <a:lnTo>
                  <a:pt x="0" y="297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3"/>
          <p:cNvSpPr/>
          <p:nvPr/>
        </p:nvSpPr>
        <p:spPr>
          <a:xfrm>
            <a:off x="275040" y="313200"/>
            <a:ext cx="756828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Docker Compose: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Scale</a:t>
            </a:r>
            <a:r>
              <a:rPr b="1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Container</a:t>
            </a:r>
            <a:r>
              <a:rPr b="0" lang="es-ES" sz="2800" spc="-66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Applications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61" name="Imagen 13" descr=""/>
          <p:cNvPicPr/>
          <p:nvPr/>
        </p:nvPicPr>
        <p:blipFill>
          <a:blip r:embed="rId1"/>
          <a:stretch/>
        </p:blipFill>
        <p:spPr>
          <a:xfrm>
            <a:off x="2209680" y="1123920"/>
            <a:ext cx="4475520" cy="365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799200" y="1338840"/>
            <a:ext cx="7433640" cy="6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8320" bIns="0">
            <a:spAutoFit/>
          </a:bodyPr>
          <a:p>
            <a:pPr marL="12600">
              <a:lnSpc>
                <a:spcPct val="100000"/>
              </a:lnSpc>
              <a:spcBef>
                <a:spcPts val="459"/>
              </a:spcBef>
            </a:pPr>
            <a:r>
              <a:rPr b="0" lang="es-ES" sz="4000" spc="-7" strike="noStrike">
                <a:solidFill>
                  <a:srgbClr val="000000"/>
                </a:solidFill>
                <a:latin typeface="Arial"/>
                <a:ea typeface="DejaVu Sans"/>
              </a:rPr>
              <a:t>Demo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6500520" y="2093400"/>
            <a:ext cx="2642400" cy="1329120"/>
          </a:xfrm>
          <a:prstGeom prst="cube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3"/>
          <p:cNvSpPr/>
          <p:nvPr/>
        </p:nvSpPr>
        <p:spPr>
          <a:xfrm>
            <a:off x="3505320" y="2093400"/>
            <a:ext cx="2642400" cy="1329120"/>
          </a:xfrm>
          <a:prstGeom prst="cube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4"/>
          <p:cNvSpPr/>
          <p:nvPr/>
        </p:nvSpPr>
        <p:spPr>
          <a:xfrm>
            <a:off x="152280" y="2093400"/>
            <a:ext cx="2742120" cy="1351800"/>
          </a:xfrm>
          <a:prstGeom prst="cube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5"/>
          <p:cNvSpPr/>
          <p:nvPr/>
        </p:nvSpPr>
        <p:spPr>
          <a:xfrm>
            <a:off x="1066680" y="2064960"/>
            <a:ext cx="91332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7120" bIns="0">
            <a:spAutoFit/>
          </a:bodyPr>
          <a:p>
            <a:pPr marL="12600">
              <a:lnSpc>
                <a:spcPct val="100000"/>
              </a:lnSpc>
              <a:spcBef>
                <a:spcPts val="686"/>
              </a:spcBef>
            </a:pPr>
            <a:r>
              <a:rPr b="0" lang="es-E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Angular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7" name="CustomShape 6"/>
          <p:cNvSpPr/>
          <p:nvPr/>
        </p:nvSpPr>
        <p:spPr>
          <a:xfrm>
            <a:off x="4003560" y="2072160"/>
            <a:ext cx="219024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7120" bIns="0">
            <a:spAutoFit/>
          </a:bodyPr>
          <a:p>
            <a:pPr marL="12600">
              <a:lnSpc>
                <a:spcPct val="100000"/>
              </a:lnSpc>
              <a:spcBef>
                <a:spcPts val="686"/>
              </a:spcBef>
            </a:pPr>
            <a:r>
              <a:rPr b="0" lang="es-ES" sz="1600" spc="-1" strike="noStrike">
                <a:solidFill>
                  <a:srgbClr val="ffffff"/>
                </a:solidFill>
                <a:latin typeface="Arial"/>
                <a:ea typeface="DejaVu Sans"/>
              </a:rPr>
              <a:t>Node.js/Express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8" name="CustomShape 7"/>
          <p:cNvSpPr/>
          <p:nvPr/>
        </p:nvSpPr>
        <p:spPr>
          <a:xfrm>
            <a:off x="7238880" y="2089800"/>
            <a:ext cx="1811520" cy="3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algn="just">
              <a:lnSpc>
                <a:spcPct val="140000"/>
              </a:lnSpc>
              <a:spcBef>
                <a:spcPts val="99"/>
              </a:spcBef>
            </a:pPr>
            <a:r>
              <a:rPr b="0" lang="es-E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Mongo DB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69" name="Imagen 15" descr=""/>
          <p:cNvPicPr/>
          <p:nvPr/>
        </p:nvPicPr>
        <p:blipFill>
          <a:blip r:embed="rId1"/>
          <a:stretch/>
        </p:blipFill>
        <p:spPr>
          <a:xfrm>
            <a:off x="799200" y="2324880"/>
            <a:ext cx="1194480" cy="1194480"/>
          </a:xfrm>
          <a:prstGeom prst="rect">
            <a:avLst/>
          </a:prstGeom>
          <a:ln>
            <a:noFill/>
          </a:ln>
        </p:spPr>
      </p:pic>
      <p:pic>
        <p:nvPicPr>
          <p:cNvPr id="470" name="Imagen 17" descr=""/>
          <p:cNvPicPr/>
          <p:nvPr/>
        </p:nvPicPr>
        <p:blipFill>
          <a:blip r:embed="rId2"/>
          <a:stretch/>
        </p:blipFill>
        <p:spPr>
          <a:xfrm>
            <a:off x="3988800" y="2449800"/>
            <a:ext cx="1556280" cy="951480"/>
          </a:xfrm>
          <a:prstGeom prst="rect">
            <a:avLst/>
          </a:prstGeom>
          <a:ln>
            <a:noFill/>
          </a:ln>
        </p:spPr>
      </p:pic>
      <p:pic>
        <p:nvPicPr>
          <p:cNvPr id="471" name="Imagen 19" descr=""/>
          <p:cNvPicPr/>
          <p:nvPr/>
        </p:nvPicPr>
        <p:blipFill>
          <a:blip r:embed="rId3"/>
          <a:stretch/>
        </p:blipFill>
        <p:spPr>
          <a:xfrm>
            <a:off x="6632280" y="2571840"/>
            <a:ext cx="2113920" cy="573480"/>
          </a:xfrm>
          <a:prstGeom prst="rect">
            <a:avLst/>
          </a:prstGeom>
          <a:ln>
            <a:noFill/>
          </a:ln>
        </p:spPr>
      </p:pic>
      <p:sp>
        <p:nvSpPr>
          <p:cNvPr id="472" name="CustomShape 8"/>
          <p:cNvSpPr/>
          <p:nvPr/>
        </p:nvSpPr>
        <p:spPr>
          <a:xfrm>
            <a:off x="2666880" y="2647800"/>
            <a:ext cx="968760" cy="379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9"/>
          <p:cNvSpPr/>
          <p:nvPr/>
        </p:nvSpPr>
        <p:spPr>
          <a:xfrm>
            <a:off x="5663880" y="2647800"/>
            <a:ext cx="888480" cy="379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1440" y="0"/>
            <a:ext cx="9140040" cy="5142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"/>
          <p:cNvSpPr/>
          <p:nvPr/>
        </p:nvSpPr>
        <p:spPr>
          <a:xfrm>
            <a:off x="0" y="0"/>
            <a:ext cx="4174920" cy="5142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3"/>
          <p:cNvSpPr/>
          <p:nvPr/>
        </p:nvSpPr>
        <p:spPr>
          <a:xfrm>
            <a:off x="3100680" y="1155240"/>
            <a:ext cx="2941560" cy="24678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365760" y="91440"/>
            <a:ext cx="7757280" cy="488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171000" y="457200"/>
            <a:ext cx="8698680" cy="442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91440" y="255600"/>
            <a:ext cx="9143640" cy="44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2240" y="387360"/>
            <a:ext cx="9143640" cy="43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12240" y="876600"/>
            <a:ext cx="9143640" cy="339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91440" y="457200"/>
            <a:ext cx="8938440" cy="398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</TotalTime>
  <Application>LibreOffice/6.4.6.2$Linux_X86_64 LibreOffice_project/40$Build-2</Application>
  <Words>789</Words>
  <Paragraphs>235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2017-11-26T12:06:21Z</dcterms:created>
  <dc:creator/>
  <dc:description/>
  <dc:language>en-US</dc:language>
  <cp:lastModifiedBy/>
  <dcterms:modified xsi:type="dcterms:W3CDTF">2022-03-12T13:38:10Z</dcterms:modified>
  <cp:revision>52</cp:revision>
  <dc:subject/>
  <dc:title>Introduction to Docker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or">
    <vt:lpwstr>Google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astSaved">
    <vt:filetime>2017-11-26T00:00:00Z</vt:filetime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24</vt:i4>
  </property>
  <property fmtid="{D5CDD505-2E9C-101B-9397-08002B2CF9AE}" pid="10" name="PresentationFormat">
    <vt:lpwstr>Presentación en pantalla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28</vt:i4>
  </property>
</Properties>
</file>